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7" r:id="rId5"/>
  </p:sldMasterIdLst>
  <p:notesMasterIdLst>
    <p:notesMasterId r:id="rId18"/>
  </p:notesMasterIdLst>
  <p:handoutMasterIdLst>
    <p:handoutMasterId r:id="rId19"/>
  </p:handoutMasterIdLst>
  <p:sldIdLst>
    <p:sldId id="349" r:id="rId6"/>
    <p:sldId id="366" r:id="rId7"/>
    <p:sldId id="383" r:id="rId8"/>
    <p:sldId id="370" r:id="rId9"/>
    <p:sldId id="384" r:id="rId10"/>
    <p:sldId id="388" r:id="rId11"/>
    <p:sldId id="381" r:id="rId12"/>
    <p:sldId id="382" r:id="rId13"/>
    <p:sldId id="389" r:id="rId14"/>
    <p:sldId id="385" r:id="rId15"/>
    <p:sldId id="386" r:id="rId16"/>
    <p:sldId id="387" r:id="rId17"/>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Rockwell" panose="02060603020205020403" pitchFamily="18" charset="77"/>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50" clrIdx="0"/>
  <p:cmAuthor id="2" name="Prince, Anne N." initials="AP" lastIdx="1" clrIdx="1"/>
  <p:cmAuthor id="3" name="Wetzel, Holly A." initials="WHA" lastIdx="6" clrIdx="2">
    <p:extLst>
      <p:ext uri="{19B8F6BF-5375-455C-9EA6-DF929625EA0E}">
        <p15:presenceInfo xmlns:p15="http://schemas.microsoft.com/office/powerpoint/2012/main" userId="S::haw0@va.nreca.org::f0a266ac-0dc8-4526-a690-212d035ee0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F97"/>
    <a:srgbClr val="FAAE1D"/>
    <a:srgbClr val="FEC565"/>
    <a:srgbClr val="EFEFF0"/>
    <a:srgbClr val="DFAF53"/>
    <a:srgbClr val="D79B28"/>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8" autoAdjust="0"/>
    <p:restoredTop sz="71973" autoAdjust="0"/>
  </p:normalViewPr>
  <p:slideViewPr>
    <p:cSldViewPr snapToGrid="0" snapToObjects="1">
      <p:cViewPr>
        <p:scale>
          <a:sx n="87" d="100"/>
          <a:sy n="87" d="100"/>
        </p:scale>
        <p:origin x="1232" y="2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794"/>
    </p:cViewPr>
  </p:sorterViewPr>
  <p:notesViewPr>
    <p:cSldViewPr snapToGrid="0" snapToObjects="1">
      <p:cViewPr varScale="1">
        <p:scale>
          <a:sx n="65" d="100"/>
          <a:sy n="65" d="100"/>
        </p:scale>
        <p:origin x="-2678" y="-91"/>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29FC1DB-42C3-422C-ADC9-B82BE3567225}" type="datetimeFigureOut">
              <a:rPr lang="en-US" smtClean="0"/>
              <a:t>7/6/23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C2B507-A3AC-4A10-8FED-7DB7C9423FAC}" type="slidenum">
              <a:rPr lang="en-US" smtClean="0"/>
              <a:t>‹#›</a:t>
            </a:fld>
            <a:endParaRPr lang="en-US"/>
          </a:p>
        </p:txBody>
      </p:sp>
    </p:spTree>
    <p:extLst>
      <p:ext uri="{BB962C8B-B14F-4D97-AF65-F5344CB8AC3E}">
        <p14:creationId xmlns:p14="http://schemas.microsoft.com/office/powerpoint/2010/main" val="296248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918EFF-A5F2-C34A-8692-2E2580C7A861}" type="datetimeFigureOut">
              <a:rPr lang="en-US" smtClean="0"/>
              <a:t>7/6/23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FD0C4A-9E07-254A-A313-58309C12CC68}" type="slidenum">
              <a:rPr lang="en-US" smtClean="0"/>
              <a:t>‹#›</a:t>
            </a:fld>
            <a:endParaRPr lang="en-US"/>
          </a:p>
        </p:txBody>
      </p:sp>
    </p:spTree>
    <p:extLst>
      <p:ext uri="{BB962C8B-B14F-4D97-AF65-F5344CB8AC3E}">
        <p14:creationId xmlns:p14="http://schemas.microsoft.com/office/powerpoint/2010/main" val="111430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0C4A-9E07-254A-A313-58309C12CC68}" type="slidenum">
              <a:rPr lang="en-US" smtClean="0"/>
              <a:t>1</a:t>
            </a:fld>
            <a:endParaRPr lang="en-US"/>
          </a:p>
        </p:txBody>
      </p:sp>
    </p:spTree>
    <p:extLst>
      <p:ext uri="{BB962C8B-B14F-4D97-AF65-F5344CB8AC3E}">
        <p14:creationId xmlns:p14="http://schemas.microsoft.com/office/powerpoint/2010/main" val="32385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how power is delivered and the path it takes to reach end-of-the-line co-op members, let’s look at how it’s generated...</a:t>
            </a:r>
          </a:p>
          <a:p>
            <a:endParaRPr lang="en-US" dirty="0"/>
          </a:p>
          <a:p>
            <a:r>
              <a:rPr lang="en-US" dirty="0"/>
              <a:t>Electric co-ops and other utilities use electricity that’s generated from a variety of fuels – like fossil fuels and renewable sources. </a:t>
            </a:r>
          </a:p>
          <a:p>
            <a:endParaRPr lang="en-US" sz="1200" dirty="0">
              <a:latin typeface="+mn-lt"/>
            </a:endParaRPr>
          </a:p>
          <a:p>
            <a:r>
              <a:rPr lang="en-US" sz="1200" dirty="0">
                <a:latin typeface="+mn-lt"/>
              </a:rPr>
              <a:t>Nationally, electric cooperatives and other utilities use a variety of fuels to power American homes and businesses. This diverse fuel mix supplies co-op members with the safe, reliable energy they depend on. </a:t>
            </a:r>
          </a:p>
          <a:p>
            <a:endParaRPr lang="en-US" dirty="0"/>
          </a:p>
          <a:p>
            <a:r>
              <a:rPr lang="en-US" dirty="0"/>
              <a:t>[Insert co-op name] uses [insert fuel sources and percentages]. </a:t>
            </a:r>
          </a:p>
          <a:p>
            <a:endParaRPr lang="en-US" dirty="0"/>
          </a:p>
          <a:p>
            <a:r>
              <a:rPr lang="en-US" i="1" dirty="0"/>
              <a:t>Chart Source: NRECA Research</a:t>
            </a:r>
          </a:p>
        </p:txBody>
      </p:sp>
      <p:sp>
        <p:nvSpPr>
          <p:cNvPr id="4" name="Slide Number Placeholder 3"/>
          <p:cNvSpPr>
            <a:spLocks noGrp="1"/>
          </p:cNvSpPr>
          <p:nvPr>
            <p:ph type="sldNum" sz="quarter" idx="5"/>
          </p:nvPr>
        </p:nvSpPr>
        <p:spPr/>
        <p:txBody>
          <a:bodyPr/>
          <a:lstStyle/>
          <a:p>
            <a:fld id="{E9FD0C4A-9E07-254A-A313-58309C12CC68}" type="slidenum">
              <a:rPr lang="en-US" smtClean="0"/>
              <a:t>3</a:t>
            </a:fld>
            <a:endParaRPr lang="en-US"/>
          </a:p>
        </p:txBody>
      </p:sp>
    </p:spTree>
    <p:extLst>
      <p:ext uri="{BB962C8B-B14F-4D97-AF65-F5344CB8AC3E}">
        <p14:creationId xmlns:p14="http://schemas.microsoft.com/office/powerpoint/2010/main" val="219186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Renewable sources of electricity, such as hydro, nuclear, wind and solar, are growing more rapidly than coal and other carbon sources. </a:t>
            </a:r>
          </a:p>
          <a:p>
            <a:endParaRPr lang="en-US" dirty="0"/>
          </a:p>
          <a:p>
            <a:r>
              <a:rPr lang="en-US" dirty="0"/>
              <a:t>Co-op members, especially younger members, want to know where their energy is coming from and how the co-op plans to increase its use of renewable energy in the future. </a:t>
            </a:r>
          </a:p>
          <a:p>
            <a:endParaRPr lang="en-US" dirty="0"/>
          </a:p>
          <a:p>
            <a:r>
              <a:rPr lang="en-US" dirty="0"/>
              <a:t>According to 2018 NRECA research, 17% of America’s electric cooperatives’ total generation comes from renewable energy sources. </a:t>
            </a:r>
          </a:p>
          <a:p>
            <a:endParaRPr lang="en-US" dirty="0"/>
          </a:p>
          <a:p>
            <a:r>
              <a:rPr lang="en-US" dirty="0">
                <a:solidFill>
                  <a:srgbClr val="FF0000"/>
                </a:solidFill>
              </a:rPr>
              <a:t>[If your co-op has a renewable energy project, like community solar, consider including that information here, or insert a duplicate slide for “renewables” and add info about your co-op’s project/program.]</a:t>
            </a:r>
          </a:p>
        </p:txBody>
      </p:sp>
      <p:sp>
        <p:nvSpPr>
          <p:cNvPr id="4" name="Slide Number Placeholder 3"/>
          <p:cNvSpPr>
            <a:spLocks noGrp="1"/>
          </p:cNvSpPr>
          <p:nvPr>
            <p:ph type="sldNum" sz="quarter" idx="5"/>
          </p:nvPr>
        </p:nvSpPr>
        <p:spPr/>
        <p:txBody>
          <a:bodyPr/>
          <a:lstStyle/>
          <a:p>
            <a:fld id="{E9FD0C4A-9E07-254A-A313-58309C12CC68}" type="slidenum">
              <a:rPr lang="en-US" smtClean="0"/>
              <a:t>4</a:t>
            </a:fld>
            <a:endParaRPr lang="en-US"/>
          </a:p>
        </p:txBody>
      </p:sp>
    </p:spTree>
    <p:extLst>
      <p:ext uri="{BB962C8B-B14F-4D97-AF65-F5344CB8AC3E}">
        <p14:creationId xmlns:p14="http://schemas.microsoft.com/office/powerpoint/2010/main" val="264937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co-op employees, it’s important for us to understand how our members use electricity… after all, we’re here to help our members use energy wisely.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E8F97"/>
                </a:solidFill>
                <a:latin typeface="+mn-lt"/>
              </a:rPr>
              <a:t>The latest data from the U.S. Energy Information Administration shows the combined use of clothes washers and dryers, computers, dishwashers, small appliances and other electrical equipment accounts for nearly 40% of electricity consumption in American homes. Armed with information about how our members are using electricity, we can better advise our </a:t>
            </a:r>
            <a:r>
              <a:rPr lang="en-US" dirty="0"/>
              <a:t>members about how they can save energy and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E8F97"/>
              </a:solidFill>
              <a:latin typeface="+mn-lt"/>
            </a:endParaRPr>
          </a:p>
          <a:p>
            <a:endParaRPr lang="en-US" i="1" dirty="0"/>
          </a:p>
          <a:p>
            <a:r>
              <a:rPr lang="en-US" i="1" dirty="0"/>
              <a:t>Chart Source: EIA, Annual Energy Outlook 2020. 1) Includes consumption for heat and operating furnace fans and boiler pumps. 2) Includes miscellaneous appliances, clothes washers and dryers, computers and related equipment, stoves, dishwashers, heating elements, and motors.</a:t>
            </a:r>
          </a:p>
          <a:p>
            <a:endParaRPr lang="en-US" dirty="0"/>
          </a:p>
        </p:txBody>
      </p:sp>
      <p:sp>
        <p:nvSpPr>
          <p:cNvPr id="4" name="Slide Number Placeholder 3"/>
          <p:cNvSpPr>
            <a:spLocks noGrp="1"/>
          </p:cNvSpPr>
          <p:nvPr>
            <p:ph type="sldNum" sz="quarter" idx="5"/>
          </p:nvPr>
        </p:nvSpPr>
        <p:spPr/>
        <p:txBody>
          <a:bodyPr/>
          <a:lstStyle/>
          <a:p>
            <a:fld id="{E9FD0C4A-9E07-254A-A313-58309C12CC68}" type="slidenum">
              <a:rPr lang="en-US" smtClean="0"/>
              <a:t>5</a:t>
            </a:fld>
            <a:endParaRPr lang="en-US"/>
          </a:p>
        </p:txBody>
      </p:sp>
    </p:spTree>
    <p:extLst>
      <p:ext uri="{BB962C8B-B14F-4D97-AF65-F5344CB8AC3E}">
        <p14:creationId xmlns:p14="http://schemas.microsoft.com/office/powerpoint/2010/main" val="134290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affordability. </a:t>
            </a:r>
          </a:p>
          <a:p>
            <a:endParaRPr lang="en-US" dirty="0"/>
          </a:p>
          <a:p>
            <a:pPr defTabSz="881390">
              <a:defRPr/>
            </a:pPr>
            <a:r>
              <a:rPr lang="en-US" dirty="0"/>
              <a:t>The average American household is steadily paying less on electricity as a percentage of its income. In 2020, Americans are spending the lowest amount of their income on electricity ever. </a:t>
            </a:r>
          </a:p>
          <a:p>
            <a:endParaRPr lang="en-US" dirty="0"/>
          </a:p>
          <a:p>
            <a:r>
              <a:rPr lang="en-US" dirty="0"/>
              <a:t>This is a great message to share with our members as we work to keep costs down, especially as we think about the many ways we all rely on electricity every day. </a:t>
            </a:r>
          </a:p>
          <a:p>
            <a:endParaRPr lang="en-US" dirty="0"/>
          </a:p>
          <a:p>
            <a:endParaRPr lang="en-US" dirty="0"/>
          </a:p>
          <a:p>
            <a:r>
              <a:rPr lang="en-US" i="1" dirty="0"/>
              <a:t>Chart Source: U.S. Bureau of Labor Statistics Consumer Price Index</a:t>
            </a:r>
          </a:p>
        </p:txBody>
      </p:sp>
      <p:sp>
        <p:nvSpPr>
          <p:cNvPr id="4" name="Slide Number Placeholder 3"/>
          <p:cNvSpPr>
            <a:spLocks noGrp="1"/>
          </p:cNvSpPr>
          <p:nvPr>
            <p:ph type="sldNum" sz="quarter" idx="5"/>
          </p:nvPr>
        </p:nvSpPr>
        <p:spPr/>
        <p:txBody>
          <a:bodyPr/>
          <a:lstStyle/>
          <a:p>
            <a:fld id="{E9FD0C4A-9E07-254A-A313-58309C12CC68}" type="slidenum">
              <a:rPr lang="en-US" smtClean="0"/>
              <a:t>7</a:t>
            </a:fld>
            <a:endParaRPr lang="en-US"/>
          </a:p>
        </p:txBody>
      </p:sp>
    </p:spTree>
    <p:extLst>
      <p:ext uri="{BB962C8B-B14F-4D97-AF65-F5344CB8AC3E}">
        <p14:creationId xmlns:p14="http://schemas.microsoft.com/office/powerpoint/2010/main" val="293568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using electricity each day, here’s another easy way to look at the value of electricity....</a:t>
            </a:r>
          </a:p>
          <a:p>
            <a:endParaRPr lang="en-US" i="1" dirty="0"/>
          </a:p>
          <a:p>
            <a:r>
              <a:rPr lang="en-US" dirty="0"/>
              <a:t>The average daily cost of power is less than a Big Mac® meal! When you think about all the ways we use electricity to power our daily lives, it’s clear to see electricity remains a good value. </a:t>
            </a:r>
          </a:p>
          <a:p>
            <a:endParaRPr lang="en-US" dirty="0"/>
          </a:p>
          <a:p>
            <a:r>
              <a:rPr lang="en-US" dirty="0"/>
              <a:t>This is another message we can share with our members – it’s easy to understand and helps put the value of electricity in perspective. </a:t>
            </a:r>
          </a:p>
          <a:p>
            <a:endParaRPr lang="en-US" dirty="0"/>
          </a:p>
          <a:p>
            <a:r>
              <a:rPr lang="en-US" i="1" dirty="0"/>
              <a:t>Note: Electricity is expressed on a daily basis using EIA 2018 Average U.S. Monthly Residential Bill of $117. Big Mac® is a registered trademark of McDonald’s Corporation. McDonald’s does not endorse or sponsor this material. </a:t>
            </a:r>
          </a:p>
          <a:p>
            <a:endParaRPr lang="en-US" i="1" dirty="0"/>
          </a:p>
        </p:txBody>
      </p:sp>
      <p:sp>
        <p:nvSpPr>
          <p:cNvPr id="4" name="Slide Number Placeholder 3"/>
          <p:cNvSpPr>
            <a:spLocks noGrp="1"/>
          </p:cNvSpPr>
          <p:nvPr>
            <p:ph type="sldNum" sz="quarter" idx="5"/>
          </p:nvPr>
        </p:nvSpPr>
        <p:spPr/>
        <p:txBody>
          <a:bodyPr/>
          <a:lstStyle/>
          <a:p>
            <a:fld id="{E9FD0C4A-9E07-254A-A313-58309C12CC68}" type="slidenum">
              <a:rPr lang="en-US" smtClean="0"/>
              <a:t>8</a:t>
            </a:fld>
            <a:endParaRPr lang="en-US"/>
          </a:p>
        </p:txBody>
      </p:sp>
    </p:spTree>
    <p:extLst>
      <p:ext uri="{BB962C8B-B14F-4D97-AF65-F5344CB8AC3E}">
        <p14:creationId xmlns:p14="http://schemas.microsoft.com/office/powerpoint/2010/main" val="50947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Distributed energy systems are decentralized, flexible grid-connected technologies that typically involve renewable energy 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Distributed energy technologies are located close to where the electricity is being used and can serve as supplement to or an enhancement of the traditional electric power system. Distributed energy generation allows co-op members to produce some or all of the electricity they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encourage all members considering DER at their home or business to work with the co-op for proper grid integration.</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Distributed energy generation systems can also be managed by the co-op, like a community solar installation.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highlight>
                  <a:srgbClr val="FFFF00"/>
                </a:highlight>
                <a:latin typeface="+mn-lt"/>
              </a:rPr>
              <a:t>[Insert DER examples or statistics from your co-op.]</a:t>
            </a:r>
            <a:endParaRPr lang="en-US" b="1" i="0" dirty="0">
              <a:highlight>
                <a:srgbClr val="FFFF00"/>
              </a:highlight>
            </a:endParaRPr>
          </a:p>
        </p:txBody>
      </p:sp>
      <p:sp>
        <p:nvSpPr>
          <p:cNvPr id="4" name="Slide Number Placeholder 3"/>
          <p:cNvSpPr>
            <a:spLocks noGrp="1"/>
          </p:cNvSpPr>
          <p:nvPr>
            <p:ph type="sldNum" sz="quarter" idx="5"/>
          </p:nvPr>
        </p:nvSpPr>
        <p:spPr/>
        <p:txBody>
          <a:bodyPr/>
          <a:lstStyle/>
          <a:p>
            <a:fld id="{E9FD0C4A-9E07-254A-A313-58309C12CC68}" type="slidenum">
              <a:rPr lang="en-US" smtClean="0"/>
              <a:t>10</a:t>
            </a:fld>
            <a:endParaRPr lang="en-US"/>
          </a:p>
        </p:txBody>
      </p:sp>
    </p:spTree>
    <p:extLst>
      <p:ext uri="{BB962C8B-B14F-4D97-AF65-F5344CB8AC3E}">
        <p14:creationId xmlns:p14="http://schemas.microsoft.com/office/powerpoint/2010/main" val="250963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Today’s smart home has blossomed to near Jetson-</a:t>
            </a:r>
            <a:r>
              <a:rPr lang="en-US" sz="1200" kern="1200" dirty="0" err="1">
                <a:solidFill>
                  <a:schemeClr val="tx1"/>
                </a:solidFill>
                <a:effectLst/>
                <a:latin typeface="+mn-lt"/>
                <a:ea typeface="+mn-ea"/>
                <a:cs typeface="+mn-cs"/>
              </a:rPr>
              <a:t>esque</a:t>
            </a:r>
            <a:r>
              <a:rPr lang="en-US" sz="1200" kern="1200" dirty="0">
                <a:solidFill>
                  <a:schemeClr val="tx1"/>
                </a:solidFill>
                <a:effectLst/>
                <a:latin typeface="+mn-lt"/>
                <a:ea typeface="+mn-ea"/>
                <a:cs typeface="+mn-cs"/>
              </a:rPr>
              <a:t> capabilities.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Applications for home automation continue to improve, fueled by the growth of the Internet of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Smart technologies can be controlled by voice or mobile app, giving members more control over how they use these devices – even when away from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popular smart technologies today include smart thermostats, smart lighting and smart appliances.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these technologies can be controlled through a smart hub or bridge, like Amazon Alexa or Google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smart devices impact our members as they are better able to control their energy use, such as setting their smart thermostat to adjust when they are not home, effectively saving members money on energy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impacts our cooperative, as we can leverage this to be trusted energy advisors for our members, and educate them about how and when they use electricity impacts the co-op’s bottom line, such as adjusting use during peak times</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[Insert information about your co-op’s peak time rebates, time of use rates or beat the peak program if applicable.]</a:t>
            </a:r>
            <a:endParaRPr lang="en-US" b="1" dirty="0">
              <a:effectLst/>
            </a:endParaRPr>
          </a:p>
          <a:p>
            <a:endParaRPr lang="en-US" i="0" dirty="0"/>
          </a:p>
        </p:txBody>
      </p:sp>
      <p:sp>
        <p:nvSpPr>
          <p:cNvPr id="4" name="Slide Number Placeholder 3"/>
          <p:cNvSpPr>
            <a:spLocks noGrp="1"/>
          </p:cNvSpPr>
          <p:nvPr>
            <p:ph type="sldNum" sz="quarter" idx="5"/>
          </p:nvPr>
        </p:nvSpPr>
        <p:spPr/>
        <p:txBody>
          <a:bodyPr/>
          <a:lstStyle/>
          <a:p>
            <a:fld id="{E9FD0C4A-9E07-254A-A313-58309C12CC68}" type="slidenum">
              <a:rPr lang="en-US" smtClean="0"/>
              <a:t>11</a:t>
            </a:fld>
            <a:endParaRPr lang="en-US"/>
          </a:p>
        </p:txBody>
      </p:sp>
    </p:spTree>
    <p:extLst>
      <p:ext uri="{BB962C8B-B14F-4D97-AF65-F5344CB8AC3E}">
        <p14:creationId xmlns:p14="http://schemas.microsoft.com/office/powerpoint/2010/main" val="269599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concept of “beneficial electrification” is another area that’s gaining traction.</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Beneficial Electrification includes the application of electricity to end-uses where doing so satisfies at least one of the following conditions, without adversely affecting the others:</a:t>
            </a:r>
          </a:p>
          <a:p>
            <a:r>
              <a:rPr lang="en-US" sz="1200" b="0" i="0" kern="1200" dirty="0">
                <a:solidFill>
                  <a:schemeClr val="tx1"/>
                </a:solidFill>
                <a:effectLst/>
                <a:latin typeface="+mn-lt"/>
                <a:ea typeface="+mn-ea"/>
                <a:cs typeface="+mn-cs"/>
              </a:rPr>
              <a:t>	- Saves consumers money over time;</a:t>
            </a:r>
          </a:p>
          <a:p>
            <a:r>
              <a:rPr lang="en-US" sz="1200" b="0" i="0" kern="1200" dirty="0">
                <a:solidFill>
                  <a:schemeClr val="tx1"/>
                </a:solidFill>
                <a:effectLst/>
                <a:latin typeface="+mn-lt"/>
                <a:ea typeface="+mn-ea"/>
                <a:cs typeface="+mn-cs"/>
              </a:rPr>
              <a:t>	- Benefits the environment and reduces greenhouse gas emissions;</a:t>
            </a:r>
          </a:p>
          <a:p>
            <a:r>
              <a:rPr lang="en-US" sz="1200" b="0" i="0" kern="1200" dirty="0">
                <a:solidFill>
                  <a:schemeClr val="tx1"/>
                </a:solidFill>
                <a:effectLst/>
                <a:latin typeface="+mn-lt"/>
                <a:ea typeface="+mn-ea"/>
                <a:cs typeface="+mn-cs"/>
              </a:rPr>
              <a:t>	- Improves product quality or consumer quality of life;</a:t>
            </a:r>
          </a:p>
          <a:p>
            <a:r>
              <a:rPr lang="en-US" sz="1200" b="0" i="0" kern="1200" dirty="0">
                <a:solidFill>
                  <a:schemeClr val="tx1"/>
                </a:solidFill>
                <a:effectLst/>
                <a:latin typeface="+mn-lt"/>
                <a:ea typeface="+mn-ea"/>
                <a:cs typeface="+mn-cs"/>
              </a:rPr>
              <a:t>	- And fosters a more robust and resilient grid</a:t>
            </a:r>
          </a:p>
          <a:p>
            <a:endParaRPr lang="en-US" sz="1200" b="0" i="0" kern="1200" dirty="0">
              <a:solidFill>
                <a:schemeClr val="tx1"/>
              </a:solidFill>
              <a:effectLst/>
              <a:latin typeface="+mn-lt"/>
              <a:ea typeface="+mn-ea"/>
              <a:cs typeface="+mn-cs"/>
            </a:endParaRPr>
          </a:p>
          <a:p>
            <a:r>
              <a:rPr lang="en-US" dirty="0"/>
              <a:t>Electricity is becoming cleaner and more renewable every day and can save consumers money on their total energy costs over time. Going electric can lower energy costs, help the environment and improve quality of life in local communities. It’s beneficial to members, the co-op and the environment.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members move towards beneficial electrification, we are seeing them choose more electric options for their vehicles, heat pumps, lawn care equipment, tools and appliances.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Now you have a good base of knowledge on energy sources and use at our co-op to help you understand the role we play in powering our community.</a:t>
            </a:r>
          </a:p>
        </p:txBody>
      </p:sp>
      <p:sp>
        <p:nvSpPr>
          <p:cNvPr id="4" name="Slide Number Placeholder 3"/>
          <p:cNvSpPr>
            <a:spLocks noGrp="1"/>
          </p:cNvSpPr>
          <p:nvPr>
            <p:ph type="sldNum" sz="quarter" idx="5"/>
          </p:nvPr>
        </p:nvSpPr>
        <p:spPr/>
        <p:txBody>
          <a:bodyPr/>
          <a:lstStyle/>
          <a:p>
            <a:fld id="{E9FD0C4A-9E07-254A-A313-58309C12CC68}" type="slidenum">
              <a:rPr lang="en-US" smtClean="0"/>
              <a:t>12</a:t>
            </a:fld>
            <a:endParaRPr lang="en-US"/>
          </a:p>
        </p:txBody>
      </p:sp>
    </p:spTree>
    <p:extLst>
      <p:ext uri="{BB962C8B-B14F-4D97-AF65-F5344CB8AC3E}">
        <p14:creationId xmlns:p14="http://schemas.microsoft.com/office/powerpoint/2010/main" val="81200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9EE7-4D09-3E45-8944-6970D0ADD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AD161-2E34-CD44-BB15-81B5E1707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188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Tree>
    <p:extLst>
      <p:ext uri="{BB962C8B-B14F-4D97-AF65-F5344CB8AC3E}">
        <p14:creationId xmlns:p14="http://schemas.microsoft.com/office/powerpoint/2010/main" val="232764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4001-D9A4-684F-B137-0DF019504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67A239-1499-2E41-BCE1-7BC172104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C8668B-1820-F54C-9D7D-3F1508A68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8342D6-18FE-7543-96B8-A7CA5F7A0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FB633-99E5-C040-BB69-B33BD0B9E8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03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F73B-3EDA-E240-A83F-7D898F7DE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EFE53C-1A09-C741-884E-6DD738AD6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0293A5-AC4C-CB42-8647-C59440F77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029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60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9A630-7F79-4A41-A9A9-53E81774AD67}"/>
              </a:ext>
            </a:extLst>
          </p:cNvPr>
          <p:cNvSpPr/>
          <p:nvPr userDrawn="1"/>
        </p:nvSpPr>
        <p:spPr>
          <a:xfrm>
            <a:off x="0" y="0"/>
            <a:ext cx="12192000" cy="6858000"/>
          </a:xfrm>
          <a:prstGeom prst="rect">
            <a:avLst/>
          </a:prstGeom>
          <a:solidFill>
            <a:srgbClr val="2E8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7A8B10A-3C0D-2A48-98F6-ADE78EC1163B}"/>
              </a:ext>
            </a:extLst>
          </p:cNvPr>
          <p:cNvCxnSpPr>
            <a:cxnSpLocks/>
          </p:cNvCxnSpPr>
          <p:nvPr userDrawn="1"/>
        </p:nvCxnSpPr>
        <p:spPr>
          <a:xfrm>
            <a:off x="3463447" y="3441526"/>
            <a:ext cx="526510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733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9A630-7F79-4A41-A9A9-53E81774AD67}"/>
              </a:ext>
            </a:extLst>
          </p:cNvPr>
          <p:cNvSpPr/>
          <p:nvPr userDrawn="1"/>
        </p:nvSpPr>
        <p:spPr>
          <a:xfrm>
            <a:off x="0" y="0"/>
            <a:ext cx="12192000" cy="6858000"/>
          </a:xfrm>
          <a:prstGeom prst="rect">
            <a:avLst/>
          </a:prstGeom>
          <a:solidFill>
            <a:srgbClr val="DFA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7A8B10A-3C0D-2A48-98F6-ADE78EC1163B}"/>
              </a:ext>
            </a:extLst>
          </p:cNvPr>
          <p:cNvCxnSpPr>
            <a:cxnSpLocks/>
          </p:cNvCxnSpPr>
          <p:nvPr userDrawn="1"/>
        </p:nvCxnSpPr>
        <p:spPr>
          <a:xfrm>
            <a:off x="3463447" y="3441526"/>
            <a:ext cx="526510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23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0C752-7530-FA48-BAE9-86A81192A9AF}"/>
              </a:ext>
            </a:extLst>
          </p:cNvPr>
          <p:cNvSpPr/>
          <p:nvPr userDrawn="1"/>
        </p:nvSpPr>
        <p:spPr>
          <a:xfrm>
            <a:off x="0" y="0"/>
            <a:ext cx="12192000" cy="6858000"/>
          </a:xfrm>
          <a:prstGeom prst="rect">
            <a:avLst/>
          </a:prstGeom>
          <a:solidFill>
            <a:srgbClr val="2E8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89EE7-4D09-3E45-8944-6970D0ADD827}"/>
              </a:ext>
            </a:extLst>
          </p:cNvPr>
          <p:cNvSpPr>
            <a:spLocks noGrp="1"/>
          </p:cNvSpPr>
          <p:nvPr>
            <p:ph type="ctrTitle" hasCustomPrompt="1"/>
          </p:nvPr>
        </p:nvSpPr>
        <p:spPr>
          <a:xfrm>
            <a:off x="3048000" y="467350"/>
            <a:ext cx="6096000" cy="3765458"/>
          </a:xfrm>
          <a:ln w="28575">
            <a:solidFill>
              <a:schemeClr val="bg1"/>
            </a:solidFill>
          </a:ln>
        </p:spPr>
        <p:txBody>
          <a:bodyPr wrap="square" lIns="1005840" rIns="914400" anchor="ctr" anchorCtr="0">
            <a:noAutofit/>
          </a:bodyPr>
          <a:lstStyle>
            <a:lvl1pPr algn="ctr">
              <a:defRPr sz="4800">
                <a:solidFill>
                  <a:schemeClr val="bg1"/>
                </a:solidFill>
              </a:defRPr>
            </a:lvl1pPr>
          </a:lstStyle>
          <a:p>
            <a:r>
              <a:rPr lang="en-US" dirty="0"/>
              <a:t>Title Here </a:t>
            </a:r>
            <a:br>
              <a:rPr lang="en-US" dirty="0"/>
            </a:br>
            <a:r>
              <a:rPr lang="en-US" dirty="0"/>
              <a:t>Rockwell Regular</a:t>
            </a:r>
            <a:br>
              <a:rPr lang="en-US" dirty="0"/>
            </a:br>
            <a:r>
              <a:rPr lang="en-US" dirty="0"/>
              <a:t>Centered</a:t>
            </a:r>
          </a:p>
        </p:txBody>
      </p:sp>
      <p:sp>
        <p:nvSpPr>
          <p:cNvPr id="3" name="Subtitle 2">
            <a:extLst>
              <a:ext uri="{FF2B5EF4-FFF2-40B4-BE49-F238E27FC236}">
                <a16:creationId xmlns:a16="http://schemas.microsoft.com/office/drawing/2014/main" id="{26AAD161-2E34-CD44-BB15-81B5E1707545}"/>
              </a:ext>
            </a:extLst>
          </p:cNvPr>
          <p:cNvSpPr>
            <a:spLocks noGrp="1"/>
          </p:cNvSpPr>
          <p:nvPr>
            <p:ph type="subTitle" idx="1" hasCustomPrompt="1"/>
          </p:nvPr>
        </p:nvSpPr>
        <p:spPr>
          <a:xfrm>
            <a:off x="3048000" y="4450371"/>
            <a:ext cx="6096000" cy="640080"/>
          </a:xfrm>
        </p:spPr>
        <p:txBody>
          <a:bodyPr anchor="t"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 Calibri Regular Centered</a:t>
            </a:r>
          </a:p>
        </p:txBody>
      </p:sp>
    </p:spTree>
    <p:extLst>
      <p:ext uri="{BB962C8B-B14F-4D97-AF65-F5344CB8AC3E}">
        <p14:creationId xmlns:p14="http://schemas.microsoft.com/office/powerpoint/2010/main" val="73204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0C752-7530-FA48-BAE9-86A81192A9AF}"/>
              </a:ext>
            </a:extLst>
          </p:cNvPr>
          <p:cNvSpPr/>
          <p:nvPr userDrawn="1"/>
        </p:nvSpPr>
        <p:spPr>
          <a:xfrm>
            <a:off x="6096000" y="0"/>
            <a:ext cx="6096000" cy="6858000"/>
          </a:xfrm>
          <a:prstGeom prst="rect">
            <a:avLst/>
          </a:prstGeom>
          <a:solidFill>
            <a:srgbClr val="2E8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89EE7-4D09-3E45-8944-6970D0ADD827}"/>
              </a:ext>
            </a:extLst>
          </p:cNvPr>
          <p:cNvSpPr>
            <a:spLocks noGrp="1"/>
          </p:cNvSpPr>
          <p:nvPr>
            <p:ph type="ctrTitle" hasCustomPrompt="1"/>
          </p:nvPr>
        </p:nvSpPr>
        <p:spPr>
          <a:xfrm>
            <a:off x="6504973" y="467350"/>
            <a:ext cx="5278055" cy="3765458"/>
          </a:xfrm>
          <a:ln w="28575">
            <a:solidFill>
              <a:schemeClr val="bg1"/>
            </a:solidFill>
          </a:ln>
        </p:spPr>
        <p:txBody>
          <a:bodyPr lIns="0" rIns="182880" anchor="ctr" anchorCtr="0">
            <a:noAutofit/>
          </a:bodyPr>
          <a:lstStyle>
            <a:lvl1pPr algn="ctr">
              <a:defRPr sz="4800">
                <a:solidFill>
                  <a:schemeClr val="bg1"/>
                </a:solidFill>
              </a:defRPr>
            </a:lvl1pPr>
          </a:lstStyle>
          <a:p>
            <a:r>
              <a:rPr lang="en-US" dirty="0"/>
              <a:t>Title Here </a:t>
            </a:r>
            <a:br>
              <a:rPr lang="en-US" dirty="0"/>
            </a:br>
            <a:r>
              <a:rPr lang="en-US" dirty="0"/>
              <a:t>Rockwell </a:t>
            </a:r>
            <a:br>
              <a:rPr lang="en-US" dirty="0"/>
            </a:br>
            <a:r>
              <a:rPr lang="en-US" dirty="0"/>
              <a:t>Regular</a:t>
            </a:r>
            <a:br>
              <a:rPr lang="en-US" dirty="0"/>
            </a:br>
            <a:r>
              <a:rPr lang="en-US" dirty="0"/>
              <a:t>Centered</a:t>
            </a:r>
          </a:p>
        </p:txBody>
      </p:sp>
      <p:sp>
        <p:nvSpPr>
          <p:cNvPr id="3" name="Subtitle 2">
            <a:extLst>
              <a:ext uri="{FF2B5EF4-FFF2-40B4-BE49-F238E27FC236}">
                <a16:creationId xmlns:a16="http://schemas.microsoft.com/office/drawing/2014/main" id="{26AAD161-2E34-CD44-BB15-81B5E1707545}"/>
              </a:ext>
            </a:extLst>
          </p:cNvPr>
          <p:cNvSpPr>
            <a:spLocks noGrp="1"/>
          </p:cNvSpPr>
          <p:nvPr>
            <p:ph type="subTitle" idx="1" hasCustomPrompt="1"/>
          </p:nvPr>
        </p:nvSpPr>
        <p:spPr>
          <a:xfrm>
            <a:off x="6504973" y="4450371"/>
            <a:ext cx="5278055" cy="640080"/>
          </a:xfrm>
        </p:spPr>
        <p:txBody>
          <a:bodyPr anchor="t"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 Calibri Regular Centered</a:t>
            </a:r>
          </a:p>
        </p:txBody>
      </p:sp>
      <p:sp>
        <p:nvSpPr>
          <p:cNvPr id="6" name="Rectangle 5">
            <a:extLst>
              <a:ext uri="{FF2B5EF4-FFF2-40B4-BE49-F238E27FC236}">
                <a16:creationId xmlns:a16="http://schemas.microsoft.com/office/drawing/2014/main" id="{111F129D-B825-0F44-AFD9-A9B8A6E622C5}"/>
              </a:ext>
            </a:extLst>
          </p:cNvPr>
          <p:cNvSpPr/>
          <p:nvPr userDrawn="1"/>
        </p:nvSpPr>
        <p:spPr>
          <a:xfrm>
            <a:off x="0" y="0"/>
            <a:ext cx="6096000" cy="6858000"/>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02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FABD8AC-3B87-0C47-BDB8-1111C183B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AE8A128-5A71-9E4C-8D0C-B2E3E3AB183C}"/>
              </a:ext>
            </a:extLst>
          </p:cNvPr>
          <p:cNvSpPr/>
          <p:nvPr userDrawn="1"/>
        </p:nvSpPr>
        <p:spPr>
          <a:xfrm>
            <a:off x="0" y="0"/>
            <a:ext cx="12192000" cy="1690688"/>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2FABD8AC-3B87-0C47-BDB8-1111C183B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BEDE4B-1BAB-1F46-8885-9F6C1D8B1F33}"/>
              </a:ext>
            </a:extLst>
          </p:cNvPr>
          <p:cNvSpPr/>
          <p:nvPr userDrawn="1"/>
        </p:nvSpPr>
        <p:spPr>
          <a:xfrm>
            <a:off x="0" y="0"/>
            <a:ext cx="12192000" cy="1690688"/>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lvl1pPr>
              <a:buClr>
                <a:srgbClr val="2E8F97"/>
              </a:buClr>
              <a:defRPr/>
            </a:lvl1pPr>
            <a:lvl2pPr>
              <a:buClr>
                <a:srgbClr val="2E8F97"/>
              </a:buClr>
              <a:defRPr/>
            </a:lvl2pPr>
            <a:lvl3pPr>
              <a:buClr>
                <a:srgbClr val="2E8F97"/>
              </a:buClr>
              <a:defRPr/>
            </a:lvl3pPr>
            <a:lvl4pPr>
              <a:buClr>
                <a:srgbClr val="2E8F97"/>
              </a:buClr>
              <a:defRPr/>
            </a:lvl4pPr>
            <a:lvl5pPr>
              <a:buClr>
                <a:srgbClr val="2E8F9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C3022DF-4CFD-3248-9023-910A3E8C08AC}"/>
              </a:ext>
            </a:extLst>
          </p:cNvPr>
          <p:cNvSpPr/>
          <p:nvPr userDrawn="1"/>
        </p:nvSpPr>
        <p:spPr>
          <a:xfrm>
            <a:off x="0" y="6210300"/>
            <a:ext cx="12192000" cy="647700"/>
          </a:xfrm>
          <a:prstGeom prst="rect">
            <a:avLst/>
          </a:prstGeom>
          <a:solidFill>
            <a:srgbClr val="2E8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84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079B2C-CBBF-194E-B8EE-28CB9C2C6B22}"/>
              </a:ext>
            </a:extLst>
          </p:cNvPr>
          <p:cNvSpPr/>
          <p:nvPr userDrawn="1"/>
        </p:nvSpPr>
        <p:spPr>
          <a:xfrm>
            <a:off x="0" y="0"/>
            <a:ext cx="12192000" cy="6858000"/>
          </a:xfrm>
          <a:prstGeom prst="rect">
            <a:avLst/>
          </a:prstGeom>
          <a:solidFill>
            <a:srgbClr val="DFA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0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079B2C-CBBF-194E-B8EE-28CB9C2C6B22}"/>
              </a:ext>
            </a:extLst>
          </p:cNvPr>
          <p:cNvSpPr/>
          <p:nvPr userDrawn="1"/>
        </p:nvSpPr>
        <p:spPr>
          <a:xfrm>
            <a:off x="0" y="0"/>
            <a:ext cx="12192000" cy="6858000"/>
          </a:xfrm>
          <a:prstGeom prst="rect">
            <a:avLst/>
          </a:prstGeom>
          <a:solidFill>
            <a:srgbClr val="2E8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EF6C2-B1A7-C244-B976-ECD593A0424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97BB25A-F553-5046-9ABB-AD24450C1E70}"/>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17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948C-69FA-3B4E-BE2D-227BD397F2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D0599-B08F-C241-95DE-BCF2CE62B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459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4ED9-3C64-E04D-AEB9-21479F081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7AE0B-AEAF-6844-B366-0C324C12C2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34826-7F62-D74A-9818-7C360D25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75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E7975-C9C1-9A4C-9AB7-E337C6A07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0CB41C-C092-2841-B0AC-7BA1252B2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940BD3A-54CB-1947-8D17-D7CD6A95C5FF}"/>
              </a:ext>
            </a:extLst>
          </p:cNvPr>
          <p:cNvSpPr/>
          <p:nvPr userDrawn="1"/>
        </p:nvSpPr>
        <p:spPr>
          <a:xfrm>
            <a:off x="0" y="6176963"/>
            <a:ext cx="12192000" cy="681037"/>
          </a:xfrm>
          <a:prstGeom prst="rect">
            <a:avLst/>
          </a:prstGeom>
          <a:solidFill>
            <a:srgbClr val="DFA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0835211"/>
      </p:ext>
    </p:extLst>
  </p:cSld>
  <p:clrMap bg1="lt1" tx1="dk1" bg2="lt2" tx2="dk2" accent1="accent1" accent2="accent2" accent3="accent3" accent4="accent4" accent5="accent5" accent6="accent6" hlink="hlink" folHlink="folHlink"/>
  <p:sldLayoutIdLst>
    <p:sldLayoutId id="2147483668" r:id="rId1"/>
    <p:sldLayoutId id="2147483695" r:id="rId2"/>
    <p:sldLayoutId id="2147483698" r:id="rId3"/>
    <p:sldLayoutId id="2147483669" r:id="rId4"/>
    <p:sldLayoutId id="2147483694" r:id="rId5"/>
    <p:sldLayoutId id="2147483692" r:id="rId6"/>
    <p:sldLayoutId id="2147483693" r:id="rId7"/>
    <p:sldLayoutId id="2147483670" r:id="rId8"/>
    <p:sldLayoutId id="2147483671" r:id="rId9"/>
    <p:sldLayoutId id="2147483691" r:id="rId10"/>
    <p:sldLayoutId id="2147483672" r:id="rId11"/>
    <p:sldLayoutId id="2147483675" r:id="rId12"/>
    <p:sldLayoutId id="2147483674" r:id="rId13"/>
    <p:sldLayoutId id="2147483696" r:id="rId14"/>
    <p:sldLayoutId id="2147483697" r:id="rId15"/>
  </p:sldLayoutIdLst>
  <p:txStyles>
    <p:titleStyle>
      <a:lvl1pPr algn="l" defTabSz="914400" rtl="0" eaLnBrk="1" latinLnBrk="0" hangingPunct="1">
        <a:lnSpc>
          <a:spcPct val="90000"/>
        </a:lnSpc>
        <a:spcBef>
          <a:spcPct val="0"/>
        </a:spcBef>
        <a:buNone/>
        <a:defRPr sz="4800" b="0" i="0" kern="1200">
          <a:solidFill>
            <a:schemeClr val="tx1"/>
          </a:solidFill>
          <a:latin typeface="Rockwell" panose="02060603020205020403" pitchFamily="18" charset="77"/>
          <a:ea typeface="+mj-ea"/>
          <a:cs typeface="Amatic SC" pitchFamily="2" charset="-79"/>
        </a:defRPr>
      </a:lvl1pPr>
    </p:titleStyle>
    <p:bodyStyle>
      <a:lvl1pPr marL="228600" indent="-228600" algn="l" defTabSz="914400" rtl="0" eaLnBrk="1" latinLnBrk="0" hangingPunct="1">
        <a:lnSpc>
          <a:spcPct val="90000"/>
        </a:lnSpc>
        <a:spcBef>
          <a:spcPts val="1000"/>
        </a:spcBef>
        <a:buClr>
          <a:srgbClr val="DFAF53"/>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FAF53"/>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DFAF53"/>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DFAF53"/>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FAF53"/>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5004-829F-894E-8748-E2617B1C04E9}"/>
              </a:ext>
            </a:extLst>
          </p:cNvPr>
          <p:cNvSpPr>
            <a:spLocks noGrp="1"/>
          </p:cNvSpPr>
          <p:nvPr>
            <p:ph type="ctrTitle"/>
          </p:nvPr>
        </p:nvSpPr>
        <p:spPr>
          <a:xfrm>
            <a:off x="2650779" y="1342000"/>
            <a:ext cx="6890441" cy="3915804"/>
          </a:xfrm>
        </p:spPr>
        <p:txBody>
          <a:bodyPr/>
          <a:lstStyle/>
          <a:p>
            <a:r>
              <a:rPr lang="en-US" sz="6500" b="1" dirty="0"/>
              <a:t>Electricity Basics:</a:t>
            </a:r>
            <a:br>
              <a:rPr lang="en-US" sz="6500" b="1" dirty="0"/>
            </a:br>
            <a:r>
              <a:rPr lang="en-US" sz="6500" b="1" dirty="0"/>
              <a:t>Sources and Use</a:t>
            </a:r>
          </a:p>
        </p:txBody>
      </p:sp>
    </p:spTree>
    <p:extLst>
      <p:ext uri="{BB962C8B-B14F-4D97-AF65-F5344CB8AC3E}">
        <p14:creationId xmlns:p14="http://schemas.microsoft.com/office/powerpoint/2010/main" val="207457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1" y="496957"/>
            <a:ext cx="10270031"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Distributed Energy Resources (DER)</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4576297" y="3227369"/>
            <a:ext cx="3812711" cy="2080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pPr>
              <a:lnSpc>
                <a:spcPct val="100000"/>
              </a:lnSpc>
            </a:pPr>
            <a:r>
              <a:rPr lang="en-US" sz="2800" b="1" dirty="0">
                <a:solidFill>
                  <a:srgbClr val="2E8F97"/>
                </a:solidFill>
                <a:latin typeface="+mn-lt"/>
              </a:rPr>
              <a:t>Business and </a:t>
            </a:r>
            <a:br>
              <a:rPr lang="en-US" sz="2800" b="1" dirty="0">
                <a:solidFill>
                  <a:srgbClr val="2E8F97"/>
                </a:solidFill>
                <a:latin typeface="+mn-lt"/>
              </a:rPr>
            </a:br>
            <a:r>
              <a:rPr lang="en-US" sz="2800" b="1" dirty="0">
                <a:solidFill>
                  <a:srgbClr val="2E8F97"/>
                </a:solidFill>
                <a:latin typeface="+mn-lt"/>
              </a:rPr>
              <a:t>Residential examples:</a:t>
            </a:r>
          </a:p>
          <a:p>
            <a:pPr marL="512763" indent="-166688">
              <a:lnSpc>
                <a:spcPct val="100000"/>
              </a:lnSpc>
              <a:buFont typeface="Arial" panose="020B0604020202020204" pitchFamily="34" charset="0"/>
              <a:buChar char="•"/>
            </a:pPr>
            <a:r>
              <a:rPr lang="en-US" sz="2800" dirty="0">
                <a:solidFill>
                  <a:srgbClr val="2E8F97"/>
                </a:solidFill>
                <a:latin typeface="+mn-lt"/>
              </a:rPr>
              <a:t>Rooftop solar</a:t>
            </a:r>
          </a:p>
          <a:p>
            <a:pPr marL="512763" indent="-166688">
              <a:lnSpc>
                <a:spcPct val="100000"/>
              </a:lnSpc>
              <a:buFont typeface="Arial" panose="020B0604020202020204" pitchFamily="34" charset="0"/>
              <a:buChar char="•"/>
            </a:pPr>
            <a:r>
              <a:rPr lang="en-US" sz="2800" dirty="0">
                <a:solidFill>
                  <a:srgbClr val="2E8F97"/>
                </a:solidFill>
                <a:latin typeface="+mn-lt"/>
              </a:rPr>
              <a:t>Battery storage</a:t>
            </a:r>
          </a:p>
          <a:p>
            <a:pPr marL="512763" indent="-166688">
              <a:lnSpc>
                <a:spcPct val="100000"/>
              </a:lnSpc>
              <a:buFont typeface="Arial" panose="020B0604020202020204" pitchFamily="34" charset="0"/>
              <a:buChar char="•"/>
            </a:pPr>
            <a:r>
              <a:rPr lang="en-US" sz="2800" dirty="0">
                <a:solidFill>
                  <a:srgbClr val="2E8F97"/>
                </a:solidFill>
                <a:latin typeface="+mn-lt"/>
              </a:rPr>
              <a:t>Small hydro</a:t>
            </a:r>
          </a:p>
        </p:txBody>
      </p:sp>
      <p:pic>
        <p:nvPicPr>
          <p:cNvPr id="8" name="Picture 7">
            <a:extLst>
              <a:ext uri="{FF2B5EF4-FFF2-40B4-BE49-F238E27FC236}">
                <a16:creationId xmlns:a16="http://schemas.microsoft.com/office/drawing/2014/main" id="{4DF4C119-447D-497B-A136-8AF7F8A7DEB5}"/>
              </a:ext>
            </a:extLst>
          </p:cNvPr>
          <p:cNvPicPr>
            <a:picLocks noChangeAspect="1"/>
          </p:cNvPicPr>
          <p:nvPr/>
        </p:nvPicPr>
        <p:blipFill>
          <a:blip r:embed="rId3"/>
          <a:stretch>
            <a:fillRect/>
          </a:stretch>
        </p:blipFill>
        <p:spPr>
          <a:xfrm>
            <a:off x="8095785" y="2572476"/>
            <a:ext cx="3475308" cy="3345484"/>
          </a:xfrm>
          <a:prstGeom prst="rect">
            <a:avLst/>
          </a:prstGeom>
        </p:spPr>
      </p:pic>
      <p:sp>
        <p:nvSpPr>
          <p:cNvPr id="2" name="Rectangle 1">
            <a:extLst>
              <a:ext uri="{FF2B5EF4-FFF2-40B4-BE49-F238E27FC236}">
                <a16:creationId xmlns:a16="http://schemas.microsoft.com/office/drawing/2014/main" id="{44A53E3B-59FB-4AAB-93D3-EF47226EB23B}"/>
              </a:ext>
            </a:extLst>
          </p:cNvPr>
          <p:cNvSpPr/>
          <p:nvPr/>
        </p:nvSpPr>
        <p:spPr>
          <a:xfrm>
            <a:off x="620907" y="1867325"/>
            <a:ext cx="11132477" cy="1077218"/>
          </a:xfrm>
          <a:prstGeom prst="rect">
            <a:avLst/>
          </a:prstGeom>
        </p:spPr>
        <p:txBody>
          <a:bodyPr wrap="square">
            <a:spAutoFit/>
          </a:bodyPr>
          <a:lstStyle/>
          <a:p>
            <a:r>
              <a:rPr lang="en-US" sz="3200" dirty="0">
                <a:solidFill>
                  <a:srgbClr val="2E8F97"/>
                </a:solidFill>
              </a:rPr>
              <a:t>Grid-connected generating technologies located close to where the electricity is being used. </a:t>
            </a:r>
          </a:p>
        </p:txBody>
      </p:sp>
      <p:sp>
        <p:nvSpPr>
          <p:cNvPr id="3" name="Rectangle 2">
            <a:extLst>
              <a:ext uri="{FF2B5EF4-FFF2-40B4-BE49-F238E27FC236}">
                <a16:creationId xmlns:a16="http://schemas.microsoft.com/office/drawing/2014/main" id="{29C195D8-B9E1-44BF-B5C4-AE15EC0AE6FE}"/>
              </a:ext>
            </a:extLst>
          </p:cNvPr>
          <p:cNvSpPr/>
          <p:nvPr/>
        </p:nvSpPr>
        <p:spPr>
          <a:xfrm>
            <a:off x="620908" y="3492365"/>
            <a:ext cx="3806552" cy="1815882"/>
          </a:xfrm>
          <a:prstGeom prst="rect">
            <a:avLst/>
          </a:prstGeom>
        </p:spPr>
        <p:txBody>
          <a:bodyPr wrap="square">
            <a:spAutoFit/>
          </a:bodyPr>
          <a:lstStyle/>
          <a:p>
            <a:pPr>
              <a:buClr>
                <a:srgbClr val="2E8F97"/>
              </a:buClr>
            </a:pPr>
            <a:r>
              <a:rPr lang="en-US" sz="2800" b="1" dirty="0">
                <a:solidFill>
                  <a:srgbClr val="2E8F97"/>
                </a:solidFill>
              </a:rPr>
              <a:t>Utility-scale examples:</a:t>
            </a:r>
          </a:p>
          <a:p>
            <a:pPr marL="512763" indent="-166688">
              <a:buClr>
                <a:srgbClr val="2E8F97"/>
              </a:buClr>
              <a:buFont typeface="Arial" panose="020B0604020202020204" pitchFamily="34" charset="0"/>
              <a:buChar char="•"/>
            </a:pPr>
            <a:r>
              <a:rPr lang="en-US" sz="2800" dirty="0">
                <a:solidFill>
                  <a:srgbClr val="2E8F97"/>
                </a:solidFill>
              </a:rPr>
              <a:t>Community solar</a:t>
            </a:r>
          </a:p>
          <a:p>
            <a:pPr marL="512763" indent="-166688">
              <a:buClr>
                <a:srgbClr val="2E8F97"/>
              </a:buClr>
              <a:buFont typeface="Arial" panose="020B0604020202020204" pitchFamily="34" charset="0"/>
              <a:buChar char="•"/>
            </a:pPr>
            <a:r>
              <a:rPr lang="en-US" sz="2800" dirty="0">
                <a:solidFill>
                  <a:srgbClr val="2E8F97"/>
                </a:solidFill>
              </a:rPr>
              <a:t>Battery storage</a:t>
            </a:r>
          </a:p>
          <a:p>
            <a:pPr marL="512763" indent="-166688">
              <a:buClr>
                <a:srgbClr val="2E8F97"/>
              </a:buClr>
              <a:buFont typeface="Arial" panose="020B0604020202020204" pitchFamily="34" charset="0"/>
              <a:buChar char="•"/>
            </a:pPr>
            <a:r>
              <a:rPr lang="en-US" sz="2800" dirty="0">
                <a:solidFill>
                  <a:srgbClr val="2E8F97"/>
                </a:solidFill>
              </a:rPr>
              <a:t>Microgrids</a:t>
            </a:r>
            <a:endParaRPr lang="en-US" sz="2800" dirty="0"/>
          </a:p>
        </p:txBody>
      </p:sp>
    </p:spTree>
    <p:extLst>
      <p:ext uri="{BB962C8B-B14F-4D97-AF65-F5344CB8AC3E}">
        <p14:creationId xmlns:p14="http://schemas.microsoft.com/office/powerpoint/2010/main" val="304239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Smart Home Technologies </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713058" y="1913500"/>
            <a:ext cx="4873703" cy="395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r>
              <a:rPr lang="en-US" sz="3200" dirty="0">
                <a:solidFill>
                  <a:srgbClr val="2E8F97"/>
                </a:solidFill>
                <a:latin typeface="+mn-lt"/>
              </a:rPr>
              <a:t>Through smart home technologies, our members have more control over how and when they use a variety of electronics, devices and appliances. </a:t>
            </a:r>
          </a:p>
        </p:txBody>
      </p:sp>
      <p:pic>
        <p:nvPicPr>
          <p:cNvPr id="8" name="Picture 7">
            <a:extLst>
              <a:ext uri="{FF2B5EF4-FFF2-40B4-BE49-F238E27FC236}">
                <a16:creationId xmlns:a16="http://schemas.microsoft.com/office/drawing/2014/main" id="{AC078DE5-5C82-4F8E-BA98-830936974FD1}"/>
              </a:ext>
            </a:extLst>
          </p:cNvPr>
          <p:cNvPicPr>
            <a:picLocks noChangeAspect="1"/>
          </p:cNvPicPr>
          <p:nvPr/>
        </p:nvPicPr>
        <p:blipFill>
          <a:blip r:embed="rId3"/>
          <a:stretch>
            <a:fillRect/>
          </a:stretch>
        </p:blipFill>
        <p:spPr>
          <a:xfrm>
            <a:off x="5134708" y="774509"/>
            <a:ext cx="7028939" cy="5803711"/>
          </a:xfrm>
          <a:prstGeom prst="rect">
            <a:avLst/>
          </a:prstGeom>
        </p:spPr>
      </p:pic>
    </p:spTree>
    <p:extLst>
      <p:ext uri="{BB962C8B-B14F-4D97-AF65-F5344CB8AC3E}">
        <p14:creationId xmlns:p14="http://schemas.microsoft.com/office/powerpoint/2010/main" val="363754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Beneficial Electrification </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457200" y="1913500"/>
            <a:ext cx="5263375" cy="3953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endParaRPr lang="en-US" sz="3200" dirty="0">
              <a:solidFill>
                <a:srgbClr val="2E8F97"/>
              </a:solidFill>
              <a:latin typeface="+mn-lt"/>
            </a:endParaRPr>
          </a:p>
          <a:p>
            <a:r>
              <a:rPr lang="en-US" sz="3200" dirty="0">
                <a:solidFill>
                  <a:srgbClr val="2E8F97"/>
                </a:solidFill>
                <a:latin typeface="+mn-lt"/>
              </a:rPr>
              <a:t>Members are choosing more electric options for:</a:t>
            </a:r>
            <a:br>
              <a:rPr lang="en-US" sz="3200" dirty="0">
                <a:solidFill>
                  <a:srgbClr val="2E8F97"/>
                </a:solidFill>
                <a:latin typeface="+mn-lt"/>
              </a:rPr>
            </a:br>
            <a:endParaRPr lang="en-US" sz="3200" dirty="0">
              <a:solidFill>
                <a:srgbClr val="2E8F97"/>
              </a:solidFill>
              <a:latin typeface="+mn-lt"/>
            </a:endParaRPr>
          </a:p>
          <a:p>
            <a:pPr marL="457200" indent="-222250">
              <a:buFont typeface="Arial" panose="020B0604020202020204" pitchFamily="34" charset="0"/>
              <a:buChar char="•"/>
            </a:pPr>
            <a:r>
              <a:rPr lang="en-US" sz="3200" dirty="0">
                <a:solidFill>
                  <a:srgbClr val="2E8F97"/>
                </a:solidFill>
                <a:latin typeface="+mn-lt"/>
              </a:rPr>
              <a:t>Vehicles</a:t>
            </a:r>
          </a:p>
          <a:p>
            <a:pPr marL="457200" indent="-222250">
              <a:buFont typeface="Arial" panose="020B0604020202020204" pitchFamily="34" charset="0"/>
              <a:buChar char="•"/>
            </a:pPr>
            <a:r>
              <a:rPr lang="en-US" sz="3200" dirty="0">
                <a:solidFill>
                  <a:srgbClr val="2E8F97"/>
                </a:solidFill>
                <a:latin typeface="+mn-lt"/>
              </a:rPr>
              <a:t>Heat pumps</a:t>
            </a:r>
          </a:p>
          <a:p>
            <a:pPr marL="457200" indent="-222250">
              <a:buFont typeface="Arial" panose="020B0604020202020204" pitchFamily="34" charset="0"/>
              <a:buChar char="•"/>
            </a:pPr>
            <a:r>
              <a:rPr lang="en-US" sz="3200" dirty="0">
                <a:solidFill>
                  <a:srgbClr val="2E8F97"/>
                </a:solidFill>
                <a:latin typeface="+mn-lt"/>
              </a:rPr>
              <a:t>Lawn care equipment</a:t>
            </a:r>
          </a:p>
          <a:p>
            <a:pPr marL="457200" indent="-222250">
              <a:buFont typeface="Arial" panose="020B0604020202020204" pitchFamily="34" charset="0"/>
              <a:buChar char="•"/>
            </a:pPr>
            <a:r>
              <a:rPr lang="en-US" sz="3200" dirty="0">
                <a:solidFill>
                  <a:srgbClr val="2E8F97"/>
                </a:solidFill>
                <a:latin typeface="+mn-lt"/>
              </a:rPr>
              <a:t>Tools</a:t>
            </a:r>
          </a:p>
          <a:p>
            <a:pPr marL="457200" indent="-222250">
              <a:buFont typeface="Arial" panose="020B0604020202020204" pitchFamily="34" charset="0"/>
              <a:buChar char="•"/>
            </a:pPr>
            <a:r>
              <a:rPr lang="en-US" sz="3200" dirty="0">
                <a:solidFill>
                  <a:srgbClr val="2E8F97"/>
                </a:solidFill>
                <a:latin typeface="+mn-lt"/>
              </a:rPr>
              <a:t>Appliances</a:t>
            </a:r>
          </a:p>
        </p:txBody>
      </p:sp>
      <p:pic>
        <p:nvPicPr>
          <p:cNvPr id="8" name="Picture 7">
            <a:extLst>
              <a:ext uri="{FF2B5EF4-FFF2-40B4-BE49-F238E27FC236}">
                <a16:creationId xmlns:a16="http://schemas.microsoft.com/office/drawing/2014/main" id="{A4BD7ED8-3CCA-4DCC-9888-DF31570193B8}"/>
              </a:ext>
            </a:extLst>
          </p:cNvPr>
          <p:cNvPicPr>
            <a:picLocks noChangeAspect="1"/>
          </p:cNvPicPr>
          <p:nvPr/>
        </p:nvPicPr>
        <p:blipFill>
          <a:blip r:embed="rId3"/>
          <a:stretch>
            <a:fillRect/>
          </a:stretch>
        </p:blipFill>
        <p:spPr>
          <a:xfrm>
            <a:off x="5898995" y="1204843"/>
            <a:ext cx="6169351" cy="5459003"/>
          </a:xfrm>
          <a:prstGeom prst="rect">
            <a:avLst/>
          </a:prstGeom>
        </p:spPr>
      </p:pic>
    </p:spTree>
    <p:extLst>
      <p:ext uri="{BB962C8B-B14F-4D97-AF65-F5344CB8AC3E}">
        <p14:creationId xmlns:p14="http://schemas.microsoft.com/office/powerpoint/2010/main" val="53695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A7F-8CDC-A248-AE00-62C6A994B9E5}"/>
              </a:ext>
            </a:extLst>
          </p:cNvPr>
          <p:cNvSpPr>
            <a:spLocks noGrp="1"/>
          </p:cNvSpPr>
          <p:nvPr>
            <p:ph type="title"/>
          </p:nvPr>
        </p:nvSpPr>
        <p:spPr>
          <a:xfrm>
            <a:off x="838200" y="365125"/>
            <a:ext cx="10515600" cy="5935314"/>
          </a:xfrm>
        </p:spPr>
        <p:txBody>
          <a:bodyPr>
            <a:normAutofit/>
          </a:bodyPr>
          <a:lstStyle/>
          <a:p>
            <a:pPr algn="ctr"/>
            <a:r>
              <a:rPr lang="en-US" sz="6600" dirty="0"/>
              <a:t>Resources and Use</a:t>
            </a:r>
          </a:p>
        </p:txBody>
      </p:sp>
    </p:spTree>
    <p:extLst>
      <p:ext uri="{BB962C8B-B14F-4D97-AF65-F5344CB8AC3E}">
        <p14:creationId xmlns:p14="http://schemas.microsoft.com/office/powerpoint/2010/main" val="179359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Powerful Energy Sources</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7015163" y="1922770"/>
            <a:ext cx="5176837" cy="3953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r>
              <a:rPr lang="en-US" sz="3200" dirty="0">
                <a:solidFill>
                  <a:srgbClr val="2E8F97"/>
                </a:solidFill>
                <a:latin typeface="+mn-lt"/>
              </a:rPr>
              <a:t>In 2022, Northwestern REC had the following power mix: </a:t>
            </a:r>
            <a:br>
              <a:rPr lang="en-US" sz="3200" dirty="0">
                <a:solidFill>
                  <a:srgbClr val="2E8F97"/>
                </a:solidFill>
                <a:latin typeface="+mn-lt"/>
              </a:rPr>
            </a:br>
            <a:endParaRPr lang="en-US" sz="3200" dirty="0">
              <a:solidFill>
                <a:srgbClr val="2E8F97"/>
              </a:solidFill>
              <a:latin typeface="+mn-lt"/>
            </a:endParaRPr>
          </a:p>
          <a:p>
            <a:pPr marL="401638"/>
            <a:r>
              <a:rPr lang="en-US" sz="3200" dirty="0">
                <a:solidFill>
                  <a:srgbClr val="2E8F97"/>
                </a:solidFill>
                <a:highlight>
                  <a:srgbClr val="FFFF00"/>
                </a:highlight>
                <a:latin typeface="+mn-lt"/>
              </a:rPr>
              <a:t>X% </a:t>
            </a:r>
            <a:r>
              <a:rPr lang="en-US" sz="3200" dirty="0">
                <a:solidFill>
                  <a:srgbClr val="2E8F97"/>
                </a:solidFill>
                <a:latin typeface="+mn-lt"/>
              </a:rPr>
              <a:t>coal</a:t>
            </a:r>
          </a:p>
          <a:p>
            <a:pPr marL="401638"/>
            <a:r>
              <a:rPr lang="en-US" sz="3200" dirty="0">
                <a:solidFill>
                  <a:srgbClr val="2E8F97"/>
                </a:solidFill>
                <a:highlight>
                  <a:srgbClr val="FFFF00"/>
                </a:highlight>
                <a:latin typeface="+mn-lt"/>
              </a:rPr>
              <a:t>X% </a:t>
            </a:r>
            <a:r>
              <a:rPr lang="en-US" sz="3200" dirty="0">
                <a:solidFill>
                  <a:srgbClr val="2E8F97"/>
                </a:solidFill>
                <a:latin typeface="+mn-lt"/>
              </a:rPr>
              <a:t>natural gas</a:t>
            </a:r>
          </a:p>
          <a:p>
            <a:pPr marL="401638"/>
            <a:r>
              <a:rPr lang="en-US" sz="3200" dirty="0">
                <a:solidFill>
                  <a:srgbClr val="2E8F97"/>
                </a:solidFill>
                <a:highlight>
                  <a:srgbClr val="FFFF00"/>
                </a:highlight>
                <a:latin typeface="+mn-lt"/>
              </a:rPr>
              <a:t>X% </a:t>
            </a:r>
            <a:r>
              <a:rPr lang="en-US" sz="3200" dirty="0">
                <a:solidFill>
                  <a:srgbClr val="2E8F97"/>
                </a:solidFill>
                <a:latin typeface="+mn-lt"/>
              </a:rPr>
              <a:t>solar</a:t>
            </a:r>
          </a:p>
          <a:p>
            <a:pPr marL="401638"/>
            <a:r>
              <a:rPr lang="en-US" sz="3200" dirty="0">
                <a:solidFill>
                  <a:srgbClr val="2E8F97"/>
                </a:solidFill>
                <a:highlight>
                  <a:srgbClr val="FFFF00"/>
                </a:highlight>
                <a:latin typeface="+mn-lt"/>
              </a:rPr>
              <a:t>X% </a:t>
            </a:r>
            <a:r>
              <a:rPr lang="en-US" sz="3200" dirty="0">
                <a:solidFill>
                  <a:srgbClr val="2E8F97"/>
                </a:solidFill>
                <a:latin typeface="+mn-lt"/>
              </a:rPr>
              <a:t>hydro</a:t>
            </a:r>
          </a:p>
          <a:p>
            <a:endParaRPr lang="en-US" sz="3200" dirty="0">
              <a:solidFill>
                <a:srgbClr val="2E8F97"/>
              </a:solidFill>
              <a:latin typeface="+mn-lt"/>
            </a:endParaRPr>
          </a:p>
        </p:txBody>
      </p:sp>
      <p:sp>
        <p:nvSpPr>
          <p:cNvPr id="8" name="Rectangle 7">
            <a:extLst>
              <a:ext uri="{FF2B5EF4-FFF2-40B4-BE49-F238E27FC236}">
                <a16:creationId xmlns:a16="http://schemas.microsoft.com/office/drawing/2014/main" id="{4D858645-A6D7-40C6-8496-4610F743CD76}"/>
              </a:ext>
            </a:extLst>
          </p:cNvPr>
          <p:cNvSpPr/>
          <p:nvPr/>
        </p:nvSpPr>
        <p:spPr>
          <a:xfrm>
            <a:off x="274134" y="1835237"/>
            <a:ext cx="1933808" cy="2554545"/>
          </a:xfrm>
          <a:prstGeom prst="rect">
            <a:avLst/>
          </a:prstGeom>
        </p:spPr>
        <p:txBody>
          <a:bodyPr wrap="square">
            <a:spAutoFit/>
          </a:bodyPr>
          <a:lstStyle/>
          <a:p>
            <a:r>
              <a:rPr lang="en-US" sz="3200" dirty="0"/>
              <a:t>Electric Co-op National </a:t>
            </a:r>
          </a:p>
          <a:p>
            <a:r>
              <a:rPr lang="en-US" sz="3200" dirty="0"/>
              <a:t>Energy</a:t>
            </a:r>
          </a:p>
          <a:p>
            <a:r>
              <a:rPr lang="en-US" sz="3200" dirty="0"/>
              <a:t>Portfolio</a:t>
            </a:r>
          </a:p>
        </p:txBody>
      </p:sp>
      <p:pic>
        <p:nvPicPr>
          <p:cNvPr id="2" name="Picture 1">
            <a:extLst>
              <a:ext uri="{FF2B5EF4-FFF2-40B4-BE49-F238E27FC236}">
                <a16:creationId xmlns:a16="http://schemas.microsoft.com/office/drawing/2014/main" id="{F0184D61-390A-4E4F-8439-4FBBA88711E6}"/>
              </a:ext>
            </a:extLst>
          </p:cNvPr>
          <p:cNvPicPr>
            <a:picLocks noChangeAspect="1"/>
          </p:cNvPicPr>
          <p:nvPr/>
        </p:nvPicPr>
        <p:blipFill rotWithShape="1">
          <a:blip r:embed="rId3"/>
          <a:srcRect l="5279" t="4553" r="15455" b="14309"/>
          <a:stretch/>
        </p:blipFill>
        <p:spPr>
          <a:xfrm>
            <a:off x="1832981" y="1835236"/>
            <a:ext cx="5292648" cy="4273497"/>
          </a:xfrm>
          <a:prstGeom prst="rect">
            <a:avLst/>
          </a:prstGeom>
        </p:spPr>
      </p:pic>
      <p:pic>
        <p:nvPicPr>
          <p:cNvPr id="4" name="Picture 3" descr="A picture containing text, businesscard, screenshot&#10;&#10;Description automatically generated">
            <a:extLst>
              <a:ext uri="{FF2B5EF4-FFF2-40B4-BE49-F238E27FC236}">
                <a16:creationId xmlns:a16="http://schemas.microsoft.com/office/drawing/2014/main" id="{8D59E79B-A064-5E60-3C59-E221327EE526}"/>
              </a:ext>
            </a:extLst>
          </p:cNvPr>
          <p:cNvPicPr>
            <a:picLocks noChangeAspect="1"/>
          </p:cNvPicPr>
          <p:nvPr/>
        </p:nvPicPr>
        <p:blipFill rotWithShape="1">
          <a:blip r:embed="rId4"/>
          <a:srcRect t="22708"/>
          <a:stretch/>
        </p:blipFill>
        <p:spPr>
          <a:xfrm>
            <a:off x="7257426" y="3112509"/>
            <a:ext cx="4802777" cy="3712146"/>
          </a:xfrm>
          <a:prstGeom prst="rect">
            <a:avLst/>
          </a:prstGeom>
        </p:spPr>
      </p:pic>
      <p:sp>
        <p:nvSpPr>
          <p:cNvPr id="7" name="TextBox 6">
            <a:extLst>
              <a:ext uri="{FF2B5EF4-FFF2-40B4-BE49-F238E27FC236}">
                <a16:creationId xmlns:a16="http://schemas.microsoft.com/office/drawing/2014/main" id="{C711D844-A1C5-3452-2213-4C571D93E75F}"/>
              </a:ext>
            </a:extLst>
          </p:cNvPr>
          <p:cNvSpPr txBox="1"/>
          <p:nvPr/>
        </p:nvSpPr>
        <p:spPr>
          <a:xfrm>
            <a:off x="8058417" y="4410757"/>
            <a:ext cx="972174" cy="246221"/>
          </a:xfrm>
          <a:prstGeom prst="rect">
            <a:avLst/>
          </a:prstGeom>
          <a:noFill/>
        </p:spPr>
        <p:txBody>
          <a:bodyPr wrap="square" rtlCol="0">
            <a:spAutoFit/>
          </a:bodyPr>
          <a:lstStyle/>
          <a:p>
            <a:r>
              <a:rPr lang="en-US" sz="1000" dirty="0"/>
              <a:t>Nuclear</a:t>
            </a:r>
          </a:p>
        </p:txBody>
      </p:sp>
      <p:sp>
        <p:nvSpPr>
          <p:cNvPr id="9" name="TextBox 8">
            <a:extLst>
              <a:ext uri="{FF2B5EF4-FFF2-40B4-BE49-F238E27FC236}">
                <a16:creationId xmlns:a16="http://schemas.microsoft.com/office/drawing/2014/main" id="{4BD032F2-37BB-D3EF-BBA2-153298EC73DF}"/>
              </a:ext>
            </a:extLst>
          </p:cNvPr>
          <p:cNvSpPr txBox="1"/>
          <p:nvPr/>
        </p:nvSpPr>
        <p:spPr>
          <a:xfrm>
            <a:off x="10590513" y="3899720"/>
            <a:ext cx="1173633" cy="400110"/>
          </a:xfrm>
          <a:prstGeom prst="rect">
            <a:avLst/>
          </a:prstGeom>
          <a:noFill/>
        </p:spPr>
        <p:txBody>
          <a:bodyPr wrap="square" rtlCol="0">
            <a:spAutoFit/>
          </a:bodyPr>
          <a:lstStyle/>
          <a:p>
            <a:r>
              <a:rPr lang="en-US" sz="1000" dirty="0"/>
              <a:t>Hydropower from Niagara River</a:t>
            </a:r>
          </a:p>
        </p:txBody>
      </p:sp>
      <p:sp>
        <p:nvSpPr>
          <p:cNvPr id="10" name="TextBox 9">
            <a:extLst>
              <a:ext uri="{FF2B5EF4-FFF2-40B4-BE49-F238E27FC236}">
                <a16:creationId xmlns:a16="http://schemas.microsoft.com/office/drawing/2014/main" id="{82B47396-185A-6B63-B2BB-252C4A06470E}"/>
              </a:ext>
            </a:extLst>
          </p:cNvPr>
          <p:cNvSpPr txBox="1"/>
          <p:nvPr/>
        </p:nvSpPr>
        <p:spPr>
          <a:xfrm>
            <a:off x="10188609" y="6442018"/>
            <a:ext cx="1494512" cy="246221"/>
          </a:xfrm>
          <a:prstGeom prst="rect">
            <a:avLst/>
          </a:prstGeom>
          <a:noFill/>
        </p:spPr>
        <p:txBody>
          <a:bodyPr wrap="square" rtlCol="0">
            <a:spAutoFit/>
          </a:bodyPr>
          <a:lstStyle/>
          <a:p>
            <a:r>
              <a:rPr lang="en-US" sz="1000" dirty="0"/>
              <a:t>Digester, solar, &amp; wind</a:t>
            </a:r>
          </a:p>
        </p:txBody>
      </p:sp>
    </p:spTree>
    <p:extLst>
      <p:ext uri="{BB962C8B-B14F-4D97-AF65-F5344CB8AC3E}">
        <p14:creationId xmlns:p14="http://schemas.microsoft.com/office/powerpoint/2010/main" val="404973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Renewable Energy</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546652" y="1913500"/>
            <a:ext cx="11402104" cy="395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r>
              <a:rPr lang="en-US" sz="3200" dirty="0">
                <a:solidFill>
                  <a:srgbClr val="2E8F97"/>
                </a:solidFill>
                <a:latin typeface="+mn-lt"/>
              </a:rPr>
              <a:t>Co-op renewable energy </a:t>
            </a:r>
            <a:br>
              <a:rPr lang="en-US" sz="3200" dirty="0">
                <a:solidFill>
                  <a:srgbClr val="2E8F97"/>
                </a:solidFill>
                <a:latin typeface="+mn-lt"/>
              </a:rPr>
            </a:br>
            <a:r>
              <a:rPr lang="en-US" sz="3200" dirty="0">
                <a:solidFill>
                  <a:srgbClr val="2E8F97"/>
                </a:solidFill>
                <a:latin typeface="+mn-lt"/>
              </a:rPr>
              <a:t>capacity increased 151%,</a:t>
            </a:r>
          </a:p>
          <a:p>
            <a:r>
              <a:rPr lang="en-US" sz="3200" dirty="0">
                <a:solidFill>
                  <a:srgbClr val="2E8F97"/>
                </a:solidFill>
                <a:latin typeface="+mn-lt"/>
              </a:rPr>
              <a:t>from 4 gigawatts to 10 </a:t>
            </a:r>
          </a:p>
          <a:p>
            <a:r>
              <a:rPr lang="en-US" sz="3200" dirty="0">
                <a:solidFill>
                  <a:srgbClr val="2E8F97"/>
                </a:solidFill>
                <a:latin typeface="+mn-lt"/>
              </a:rPr>
              <a:t>gigawatts in 2010-2019.</a:t>
            </a:r>
          </a:p>
          <a:p>
            <a:endParaRPr lang="en-US" sz="3200" dirty="0">
              <a:solidFill>
                <a:srgbClr val="2E8F97"/>
              </a:solidFill>
              <a:latin typeface="+mn-lt"/>
            </a:endParaRPr>
          </a:p>
          <a:p>
            <a:r>
              <a:rPr lang="en-US" sz="3200" dirty="0">
                <a:solidFill>
                  <a:srgbClr val="2E8F97"/>
                </a:solidFill>
                <a:latin typeface="+mn-lt"/>
              </a:rPr>
              <a:t>Nationally, electric co-ops plan to add 6 gigawatts of new renewable capacity from by 2023. </a:t>
            </a:r>
          </a:p>
        </p:txBody>
      </p:sp>
      <p:pic>
        <p:nvPicPr>
          <p:cNvPr id="3" name="Picture 2">
            <a:extLst>
              <a:ext uri="{FF2B5EF4-FFF2-40B4-BE49-F238E27FC236}">
                <a16:creationId xmlns:a16="http://schemas.microsoft.com/office/drawing/2014/main" id="{6519B902-2E15-3F46-BC2A-0386E46FF2D9}"/>
              </a:ext>
            </a:extLst>
          </p:cNvPr>
          <p:cNvPicPr>
            <a:picLocks noChangeAspect="1"/>
          </p:cNvPicPr>
          <p:nvPr/>
        </p:nvPicPr>
        <p:blipFill>
          <a:blip r:embed="rId3"/>
          <a:stretch>
            <a:fillRect/>
          </a:stretch>
        </p:blipFill>
        <p:spPr>
          <a:xfrm>
            <a:off x="5280848" y="2069617"/>
            <a:ext cx="6623304" cy="2019300"/>
          </a:xfrm>
          <a:prstGeom prst="rect">
            <a:avLst/>
          </a:prstGeom>
        </p:spPr>
      </p:pic>
    </p:spTree>
    <p:extLst>
      <p:ext uri="{BB962C8B-B14F-4D97-AF65-F5344CB8AC3E}">
        <p14:creationId xmlns:p14="http://schemas.microsoft.com/office/powerpoint/2010/main" val="427204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How Americans Use Electricity</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546652" y="1913500"/>
            <a:ext cx="5954508" cy="395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r>
              <a:rPr lang="en-US" sz="3200" dirty="0">
                <a:solidFill>
                  <a:srgbClr val="2E8F97"/>
                </a:solidFill>
                <a:latin typeface="+mn-lt"/>
              </a:rPr>
              <a:t>The combined use of clothes washers and dryers, computers, dishwashers, small appliances and other electrical equipment accounts for nearly 40% of electricity consumption in American homes.</a:t>
            </a:r>
          </a:p>
        </p:txBody>
      </p:sp>
      <p:pic>
        <p:nvPicPr>
          <p:cNvPr id="7" name="Picture 6">
            <a:extLst>
              <a:ext uri="{FF2B5EF4-FFF2-40B4-BE49-F238E27FC236}">
                <a16:creationId xmlns:a16="http://schemas.microsoft.com/office/drawing/2014/main" id="{3EE97E47-B5D0-4AE2-A166-9A90452683B6}"/>
              </a:ext>
            </a:extLst>
          </p:cNvPr>
          <p:cNvPicPr>
            <a:picLocks noChangeAspect="1"/>
          </p:cNvPicPr>
          <p:nvPr/>
        </p:nvPicPr>
        <p:blipFill>
          <a:blip r:embed="rId3"/>
          <a:stretch>
            <a:fillRect/>
          </a:stretch>
        </p:blipFill>
        <p:spPr>
          <a:xfrm>
            <a:off x="6389646" y="937061"/>
            <a:ext cx="5102105" cy="5408231"/>
          </a:xfrm>
          <a:prstGeom prst="rect">
            <a:avLst/>
          </a:prstGeom>
        </p:spPr>
      </p:pic>
    </p:spTree>
    <p:extLst>
      <p:ext uri="{BB962C8B-B14F-4D97-AF65-F5344CB8AC3E}">
        <p14:creationId xmlns:p14="http://schemas.microsoft.com/office/powerpoint/2010/main" val="144816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A7F-8CDC-A248-AE00-62C6A994B9E5}"/>
              </a:ext>
            </a:extLst>
          </p:cNvPr>
          <p:cNvSpPr>
            <a:spLocks noGrp="1"/>
          </p:cNvSpPr>
          <p:nvPr>
            <p:ph type="title"/>
          </p:nvPr>
        </p:nvSpPr>
        <p:spPr>
          <a:xfrm>
            <a:off x="838200" y="365125"/>
            <a:ext cx="10515600" cy="5935314"/>
          </a:xfrm>
        </p:spPr>
        <p:txBody>
          <a:bodyPr>
            <a:normAutofit/>
          </a:bodyPr>
          <a:lstStyle/>
          <a:p>
            <a:pPr algn="ctr"/>
            <a:r>
              <a:rPr lang="en-US" sz="6600" dirty="0"/>
              <a:t>Value</a:t>
            </a:r>
          </a:p>
        </p:txBody>
      </p:sp>
    </p:spTree>
    <p:extLst>
      <p:ext uri="{BB962C8B-B14F-4D97-AF65-F5344CB8AC3E}">
        <p14:creationId xmlns:p14="http://schemas.microsoft.com/office/powerpoint/2010/main" val="210915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The Value of Electricity</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546652" y="1913500"/>
            <a:ext cx="4328954" cy="395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r>
              <a:rPr lang="en-US" sz="3200" dirty="0">
                <a:solidFill>
                  <a:srgbClr val="2E8F97"/>
                </a:solidFill>
                <a:latin typeface="+mn-lt"/>
              </a:rPr>
              <a:t>When you look at price increases of common expenses over the last five years, it’s easy to see electricity remains a good value!</a:t>
            </a:r>
          </a:p>
        </p:txBody>
      </p:sp>
      <p:pic>
        <p:nvPicPr>
          <p:cNvPr id="11" name="Picture 10">
            <a:extLst>
              <a:ext uri="{FF2B5EF4-FFF2-40B4-BE49-F238E27FC236}">
                <a16:creationId xmlns:a16="http://schemas.microsoft.com/office/drawing/2014/main" id="{83249DA2-7123-4539-AE12-EBE82E6964EF}"/>
              </a:ext>
            </a:extLst>
          </p:cNvPr>
          <p:cNvPicPr>
            <a:picLocks noChangeAspect="1"/>
          </p:cNvPicPr>
          <p:nvPr/>
        </p:nvPicPr>
        <p:blipFill>
          <a:blip r:embed="rId3"/>
          <a:stretch>
            <a:fillRect/>
          </a:stretch>
        </p:blipFill>
        <p:spPr>
          <a:xfrm>
            <a:off x="5523134" y="1712554"/>
            <a:ext cx="6280439" cy="4548700"/>
          </a:xfrm>
          <a:prstGeom prst="rect">
            <a:avLst/>
          </a:prstGeom>
        </p:spPr>
      </p:pic>
    </p:spTree>
    <p:extLst>
      <p:ext uri="{BB962C8B-B14F-4D97-AF65-F5344CB8AC3E}">
        <p14:creationId xmlns:p14="http://schemas.microsoft.com/office/powerpoint/2010/main" val="206823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7C80ED-8D59-384B-893F-57A0E2273EAB}"/>
              </a:ext>
            </a:extLst>
          </p:cNvPr>
          <p:cNvSpPr txBox="1"/>
          <p:nvPr/>
        </p:nvSpPr>
        <p:spPr>
          <a:xfrm>
            <a:off x="546652" y="496957"/>
            <a:ext cx="8090452" cy="707886"/>
          </a:xfrm>
          <a:prstGeom prst="rect">
            <a:avLst/>
          </a:prstGeom>
          <a:noFill/>
        </p:spPr>
        <p:txBody>
          <a:bodyPr wrap="square" rtlCol="0">
            <a:spAutoFit/>
          </a:bodyPr>
          <a:lstStyle/>
          <a:p>
            <a:r>
              <a:rPr lang="en-US" sz="4000" dirty="0">
                <a:solidFill>
                  <a:srgbClr val="2E8F97"/>
                </a:solidFill>
                <a:latin typeface="Rockwell" panose="02060603020205020403" pitchFamily="18" charset="77"/>
              </a:rPr>
              <a:t>The Daily Cost of Electricity</a:t>
            </a:r>
          </a:p>
        </p:txBody>
      </p:sp>
      <p:sp>
        <p:nvSpPr>
          <p:cNvPr id="6" name="Title 1">
            <a:extLst>
              <a:ext uri="{FF2B5EF4-FFF2-40B4-BE49-F238E27FC236}">
                <a16:creationId xmlns:a16="http://schemas.microsoft.com/office/drawing/2014/main" id="{7DD56880-0141-7147-BF34-2662405B68F6}"/>
              </a:ext>
            </a:extLst>
          </p:cNvPr>
          <p:cNvSpPr txBox="1">
            <a:spLocks/>
          </p:cNvSpPr>
          <p:nvPr/>
        </p:nvSpPr>
        <p:spPr>
          <a:xfrm>
            <a:off x="713058" y="1913500"/>
            <a:ext cx="5007517" cy="395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0" i="0" kern="1200">
                <a:solidFill>
                  <a:schemeClr val="bg1"/>
                </a:solidFill>
                <a:latin typeface="Rockwell" panose="02060603020205020403" pitchFamily="18" charset="77"/>
                <a:ea typeface="+mj-ea"/>
                <a:cs typeface="Amatic SC" pitchFamily="2" charset="-79"/>
              </a:defRPr>
            </a:lvl1pPr>
          </a:lstStyle>
          <a:p>
            <a:r>
              <a:rPr lang="en-US" sz="3200" dirty="0">
                <a:solidFill>
                  <a:srgbClr val="2E8F97"/>
                </a:solidFill>
                <a:latin typeface="+mn-lt"/>
              </a:rPr>
              <a:t>A Big Mac® meal costs more than the average daily cost of home electricity. </a:t>
            </a:r>
          </a:p>
        </p:txBody>
      </p:sp>
      <p:pic>
        <p:nvPicPr>
          <p:cNvPr id="7" name="Picture 6">
            <a:extLst>
              <a:ext uri="{FF2B5EF4-FFF2-40B4-BE49-F238E27FC236}">
                <a16:creationId xmlns:a16="http://schemas.microsoft.com/office/drawing/2014/main" id="{6F14DD1C-9D5E-4C2A-BBE0-0AD740C3A05D}"/>
              </a:ext>
            </a:extLst>
          </p:cNvPr>
          <p:cNvPicPr>
            <a:picLocks noChangeAspect="1"/>
          </p:cNvPicPr>
          <p:nvPr/>
        </p:nvPicPr>
        <p:blipFill rotWithShape="1">
          <a:blip r:embed="rId3"/>
          <a:srcRect b="7033"/>
          <a:stretch/>
        </p:blipFill>
        <p:spPr>
          <a:xfrm>
            <a:off x="6437255" y="1460810"/>
            <a:ext cx="4859549" cy="4638907"/>
          </a:xfrm>
          <a:prstGeom prst="rect">
            <a:avLst/>
          </a:prstGeom>
        </p:spPr>
      </p:pic>
    </p:spTree>
    <p:extLst>
      <p:ext uri="{BB962C8B-B14F-4D97-AF65-F5344CB8AC3E}">
        <p14:creationId xmlns:p14="http://schemas.microsoft.com/office/powerpoint/2010/main" val="254221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4A7F-8CDC-A248-AE00-62C6A994B9E5}"/>
              </a:ext>
            </a:extLst>
          </p:cNvPr>
          <p:cNvSpPr>
            <a:spLocks noGrp="1"/>
          </p:cNvSpPr>
          <p:nvPr>
            <p:ph type="title"/>
          </p:nvPr>
        </p:nvSpPr>
        <p:spPr>
          <a:xfrm>
            <a:off x="838200" y="365125"/>
            <a:ext cx="10515600" cy="5935314"/>
          </a:xfrm>
        </p:spPr>
        <p:txBody>
          <a:bodyPr>
            <a:normAutofit/>
          </a:bodyPr>
          <a:lstStyle/>
          <a:p>
            <a:pPr algn="ctr"/>
            <a:r>
              <a:rPr lang="en-US" sz="6600" dirty="0"/>
              <a:t>Trends</a:t>
            </a:r>
          </a:p>
        </p:txBody>
      </p:sp>
    </p:spTree>
    <p:extLst>
      <p:ext uri="{BB962C8B-B14F-4D97-AF65-F5344CB8AC3E}">
        <p14:creationId xmlns:p14="http://schemas.microsoft.com/office/powerpoint/2010/main" val="22496891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55300A918CD9047B673ED8376C3705C" ma:contentTypeVersion="2" ma:contentTypeDescription="Create a new document." ma:contentTypeScope="" ma:versionID="fe2bce203cf045d3f9ab5d8613073111">
  <xsd:schema xmlns:xsd="http://www.w3.org/2001/XMLSchema" xmlns:xs="http://www.w3.org/2001/XMLSchema" xmlns:p="http://schemas.microsoft.com/office/2006/metadata/properties" xmlns:ns1="http://schemas.microsoft.com/sharepoint/v3" xmlns:ns2="a4e463fd-3357-4122-a0ef-c6df942648c0" targetNamespace="http://schemas.microsoft.com/office/2006/metadata/properties" ma:root="true" ma:fieldsID="3059bbcf4d6616f0232664f00cc99f1b" ns1:_="" ns2:_="">
    <xsd:import namespace="http://schemas.microsoft.com/sharepoint/v3"/>
    <xsd:import namespace="a4e463fd-3357-4122-a0ef-c6df942648c0"/>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e463fd-3357-4122-a0ef-c6df942648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4e463fd-3357-4122-a0ef-c6df942648c0">COOP-515953528-48</_dlc_DocId>
    <_dlc_DocIdUrl xmlns="a4e463fd-3357-4122-a0ef-c6df942648c0">
      <Url>http://publish.prod.cooperative.nreca.org/programs-services/communications/young-adult-member-engagement/onboarding/_layouts/15/DocIdRedir.aspx?ID=COOP-515953528-48</Url>
      <Description>COOP-515953528-48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BB8950-6D4B-46F4-997B-5E9D4DC241ED}">
  <ds:schemaRefs>
    <ds:schemaRef ds:uri="http://schemas.microsoft.com/sharepoint/events"/>
  </ds:schemaRefs>
</ds:datastoreItem>
</file>

<file path=customXml/itemProps2.xml><?xml version="1.0" encoding="utf-8"?>
<ds:datastoreItem xmlns:ds="http://schemas.openxmlformats.org/officeDocument/2006/customXml" ds:itemID="{BF974E91-59A8-4C0F-A246-639AC21A49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e463fd-3357-4122-a0ef-c6df94264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DD8BEB-2A0C-4F84-8751-AA614A897594}">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c894b3c5-c6d4-4747-9cc8-d500f9512155"/>
    <ds:schemaRef ds:uri="http://www.w3.org/XML/1998/namespace"/>
    <ds:schemaRef ds:uri="http://schemas.microsoft.com/sharepoint/v3"/>
    <ds:schemaRef ds:uri="a4e463fd-3357-4122-a0ef-c6df942648c0"/>
  </ds:schemaRefs>
</ds:datastoreItem>
</file>

<file path=customXml/itemProps4.xml><?xml version="1.0" encoding="utf-8"?>
<ds:datastoreItem xmlns:ds="http://schemas.openxmlformats.org/officeDocument/2006/customXml" ds:itemID="{1C95F861-678F-49CC-BA8D-F7904F8E8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13009</TotalTime>
  <Words>1359</Words>
  <Application>Microsoft Macintosh PowerPoint</Application>
  <PresentationFormat>Widescreen</PresentationFormat>
  <Paragraphs>129</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Rockwell</vt:lpstr>
      <vt:lpstr>Arial</vt:lpstr>
      <vt:lpstr>1_Office Theme</vt:lpstr>
      <vt:lpstr>Electricity Basics: Sources and Use</vt:lpstr>
      <vt:lpstr>Resources and Use</vt:lpstr>
      <vt:lpstr>PowerPoint Presentation</vt:lpstr>
      <vt:lpstr>PowerPoint Presentation</vt:lpstr>
      <vt:lpstr>PowerPoint Presentation</vt:lpstr>
      <vt:lpstr>Value</vt:lpstr>
      <vt:lpstr>PowerPoint Presentation</vt:lpstr>
      <vt:lpstr>PowerPoint Presentation</vt:lpstr>
      <vt:lpstr>Trends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Wall</dc:creator>
  <cp:lastModifiedBy>Amy Wellington</cp:lastModifiedBy>
  <cp:revision>354</cp:revision>
  <cp:lastPrinted>2019-06-06T14:26:11Z</cp:lastPrinted>
  <dcterms:created xsi:type="dcterms:W3CDTF">2019-04-19T18:52:28Z</dcterms:created>
  <dcterms:modified xsi:type="dcterms:W3CDTF">2023-07-06T14:36:44Z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0x010100055300A918CD9047B673ED8376C3705C</vt:lpwstr>
  </property>
  <property fmtid="{D5CDD505-2E9C-101B-9397-08002B2CF9AE}" pid="3" name="_dlc_DocIdItemGuid">
    <vt:lpwstr>76923574-17c3-4f81-ae3a-99380c75267f</vt:lpwstr>
  </property>
</Properties>
</file>