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7" r:id="rId4"/>
  </p:sldMasterIdLst>
  <p:notesMasterIdLst>
    <p:notesMasterId r:id="rId18"/>
  </p:notesMasterIdLst>
  <p:handoutMasterIdLst>
    <p:handoutMasterId r:id="rId19"/>
  </p:handoutMasterIdLst>
  <p:sldIdLst>
    <p:sldId id="388" r:id="rId5"/>
    <p:sldId id="368" r:id="rId6"/>
    <p:sldId id="390" r:id="rId7"/>
    <p:sldId id="389" r:id="rId8"/>
    <p:sldId id="395" r:id="rId9"/>
    <p:sldId id="397" r:id="rId10"/>
    <p:sldId id="398" r:id="rId11"/>
    <p:sldId id="396" r:id="rId12"/>
    <p:sldId id="393" r:id="rId13"/>
    <p:sldId id="392" r:id="rId14"/>
    <p:sldId id="377" r:id="rId15"/>
    <p:sldId id="387" r:id="rId16"/>
    <p:sldId id="371" r:id="rId17"/>
  </p:sldIdLst>
  <p:sldSz cx="12192000" cy="6858000"/>
  <p:notesSz cx="7010400" cy="9296400"/>
  <p:embeddedFontLst>
    <p:embeddedFont>
      <p:font typeface="Calibri" panose="020F0502020204030204" pitchFamily="34" charset="0"/>
      <p:regular r:id="rId20"/>
      <p:bold r:id="rId21"/>
      <p:italic r:id="rId22"/>
      <p:boldItalic r:id="rId23"/>
    </p:embeddedFont>
    <p:embeddedFont>
      <p:font typeface="Rockwell" panose="02060603020205020403"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50" clrIdx="0"/>
  <p:cmAuthor id="2" name="Prince, Anne N." initials="AP" lastIdx="1" clrIdx="1"/>
  <p:cmAuthor id="3" name="Wetzel, Holly A." initials="WHA" lastIdx="5" clrIdx="2">
    <p:extLst>
      <p:ext uri="{19B8F6BF-5375-455C-9EA6-DF929625EA0E}">
        <p15:presenceInfo xmlns:p15="http://schemas.microsoft.com/office/powerpoint/2012/main" userId="S::haw0@va.nreca.org::f0a266ac-0dc8-4526-a690-212d035ee0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F0"/>
    <a:srgbClr val="DFAF53"/>
    <a:srgbClr val="2E8F97"/>
    <a:srgbClr val="D79B28"/>
    <a:srgbClr val="FEC565"/>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65922" autoAdjust="0"/>
  </p:normalViewPr>
  <p:slideViewPr>
    <p:cSldViewPr snapToGrid="0" snapToObjects="1">
      <p:cViewPr varScale="1">
        <p:scale>
          <a:sx n="71" d="100"/>
          <a:sy n="71" d="100"/>
        </p:scale>
        <p:origin x="238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608"/>
    </p:cViewPr>
  </p:sorterViewPr>
  <p:notesViewPr>
    <p:cSldViewPr snapToGrid="0" snapToObjects="1">
      <p:cViewPr varScale="1">
        <p:scale>
          <a:sx n="65" d="100"/>
          <a:sy n="65" d="100"/>
        </p:scale>
        <p:origin x="-2678" y="-91"/>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29FC1DB-42C3-422C-ADC9-B82BE3567225}" type="datetimeFigureOut">
              <a:rPr lang="en-US" smtClean="0"/>
              <a:t>12/3/2020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C2B507-A3AC-4A10-8FED-7DB7C9423FAC}" type="slidenum">
              <a:rPr lang="en-US" smtClean="0"/>
              <a:t>‹#›</a:t>
            </a:fld>
            <a:endParaRPr lang="en-US"/>
          </a:p>
        </p:txBody>
      </p:sp>
    </p:spTree>
    <p:extLst>
      <p:ext uri="{BB962C8B-B14F-4D97-AF65-F5344CB8AC3E}">
        <p14:creationId xmlns:p14="http://schemas.microsoft.com/office/powerpoint/2010/main" val="2962486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918EFF-A5F2-C34A-8692-2E2580C7A861}" type="datetimeFigureOut">
              <a:rPr lang="en-US" smtClean="0"/>
              <a:t>12/3/2020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FD0C4A-9E07-254A-A313-58309C12CC68}" type="slidenum">
              <a:rPr lang="en-US" smtClean="0"/>
              <a:t>‹#›</a:t>
            </a:fld>
            <a:endParaRPr lang="en-US"/>
          </a:p>
        </p:txBody>
      </p:sp>
    </p:spTree>
    <p:extLst>
      <p:ext uri="{BB962C8B-B14F-4D97-AF65-F5344CB8AC3E}">
        <p14:creationId xmlns:p14="http://schemas.microsoft.com/office/powerpoint/2010/main" val="111430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When you were hired, it’s likely that many of you were just focused on securing a job – that’s totally understandable.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Because of our name, you probably knew you were going to work for a </a:t>
            </a:r>
            <a:r>
              <a:rPr lang="en-US" sz="1200" b="1" kern="1200" dirty="0">
                <a:solidFill>
                  <a:schemeClr val="tx1"/>
                </a:solidFill>
                <a:effectLst/>
                <a:latin typeface="+mn-lt"/>
                <a:ea typeface="+mn-ea"/>
                <a:cs typeface="+mn-cs"/>
              </a:rPr>
              <a:t>“CO-OP</a:t>
            </a:r>
            <a:r>
              <a:rPr lang="en-US" sz="1200" kern="1200" dirty="0">
                <a:solidFill>
                  <a:schemeClr val="tx1"/>
                </a:solidFill>
                <a:effectLst/>
                <a:latin typeface="+mn-lt"/>
                <a:ea typeface="+mn-ea"/>
                <a:cs typeface="+mn-cs"/>
              </a:rPr>
              <a:t>”, but you didn’t really focus on what that meant.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Today, we’re going to delve into what it means to be part of a co-op.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Specifically, we’re going to cover: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a co-op 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the cooperative difference 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Specific ways we operate differently than other standard utilities because we are a co-op and not an investor-owned or municipal utility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adhering to co-op principles mean – not only to our members but to employees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And most importantly, what it means </a:t>
            </a:r>
            <a:r>
              <a:rPr lang="en-US" sz="1200" kern="1200">
                <a:solidFill>
                  <a:schemeClr val="tx1"/>
                </a:solidFill>
                <a:effectLst/>
                <a:latin typeface="+mn-lt"/>
                <a:ea typeface="+mn-ea"/>
                <a:cs typeface="+mn-cs"/>
              </a:rPr>
              <a:t>to members to be part of a co-op</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FD0C4A-9E07-254A-A313-58309C12CC68}" type="slidenum">
              <a:rPr lang="en-US" smtClean="0"/>
              <a:t>1</a:t>
            </a:fld>
            <a:endParaRPr lang="en-US" dirty="0"/>
          </a:p>
        </p:txBody>
      </p:sp>
    </p:spTree>
    <p:extLst>
      <p:ext uri="{BB962C8B-B14F-4D97-AF65-F5344CB8AC3E}">
        <p14:creationId xmlns:p14="http://schemas.microsoft.com/office/powerpoint/2010/main" val="323856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a:solidFill>
                  <a:schemeClr val="tx1"/>
                </a:solidFill>
                <a:effectLst/>
                <a:latin typeface="+mn-lt"/>
                <a:ea typeface="+mn-ea"/>
                <a:cs typeface="+mn-cs"/>
              </a:rPr>
              <a:t>So I saved the best for last – Co-op Principle #7: “CONCERN FOR COMMUNTY”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 definitely want to pause on this one because this principle is the essential DNA of co-ops. It represents our heart and soul and it sets us apart from other electric utilities and businesses. It’s what gives us our co-op advantage.</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“Concern for community” – this is intuitive. It’s simple. We serve our community. Not only by being an essential service, but by helping to power our local economy and help it to thrive. Whether through community investments; through the volunteer hours that our employees contribute to local schools and charities; through direct donation to local causes; through investment in our area’s young people through scholarships or Youth Tour. </a:t>
            </a:r>
            <a:r>
              <a:rPr lang="en-US" sz="1200" b="1" i="0" kern="1200" dirty="0">
                <a:solidFill>
                  <a:schemeClr val="tx1"/>
                </a:solidFill>
                <a:effectLst/>
                <a:highlight>
                  <a:srgbClr val="FFFF00"/>
                </a:highlight>
                <a:latin typeface="+mn-lt"/>
                <a:ea typeface="+mn-ea"/>
                <a:cs typeface="+mn-cs"/>
              </a:rPr>
              <a:t>[INSERT EXAMPLES OF WAYS THE CO-OP HAS HELPED THE COMMUNITY]</a:t>
            </a:r>
            <a:r>
              <a:rPr lang="en-US" sz="1200" b="0" i="0" kern="1200" dirty="0">
                <a:solidFill>
                  <a:schemeClr val="tx1"/>
                </a:solidFill>
                <a:effectLst/>
                <a:latin typeface="+mn-lt"/>
                <a:ea typeface="+mn-ea"/>
                <a:cs typeface="+mn-cs"/>
              </a:rPr>
              <a:t>.We care about our community and we put this principle into action everyday – in ways small and large. It’s the core of who we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Co-ops are born of necessity. They are created by people who have a need and are willing to work together to operate and organize a company that will meet that need. Initially, innovation is required to achieve the goal.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And ultimately, the effort is all about the common good. </a:t>
            </a:r>
            <a:r>
              <a:rPr lang="en-US" sz="1200" b="1" i="0" kern="1200" dirty="0">
                <a:solidFill>
                  <a:schemeClr val="tx1"/>
                </a:solidFill>
                <a:effectLst/>
                <a:latin typeface="+mn-lt"/>
                <a:ea typeface="+mn-ea"/>
                <a:cs typeface="+mn-cs"/>
              </a:rPr>
              <a:t>According to the established co-op principles, policies approved by the members of the cooperative should help to develop and sustain the community. So it’s not about the money – it’s about the societal benefit.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ecause of this mission-driven focus that is our co-op business model, we are a catalyst for good that spurs prosperity for our community. In other words, we bring good people together and we help make good things happen in our community, in our country and the world.</a:t>
            </a:r>
          </a:p>
          <a:p>
            <a:endParaRPr lang="en-US" dirty="0"/>
          </a:p>
        </p:txBody>
      </p:sp>
      <p:sp>
        <p:nvSpPr>
          <p:cNvPr id="4" name="Slide Number Placeholder 3"/>
          <p:cNvSpPr>
            <a:spLocks noGrp="1"/>
          </p:cNvSpPr>
          <p:nvPr>
            <p:ph type="sldNum" sz="quarter" idx="5"/>
          </p:nvPr>
        </p:nvSpPr>
        <p:spPr/>
        <p:txBody>
          <a:bodyPr/>
          <a:lstStyle/>
          <a:p>
            <a:fld id="{E9FD0C4A-9E07-254A-A313-58309C12CC68}" type="slidenum">
              <a:rPr lang="en-US" smtClean="0"/>
              <a:t>10</a:t>
            </a:fld>
            <a:endParaRPr lang="en-US"/>
          </a:p>
        </p:txBody>
      </p:sp>
    </p:spTree>
    <p:extLst>
      <p:ext uri="{BB962C8B-B14F-4D97-AF65-F5344CB8AC3E}">
        <p14:creationId xmlns:p14="http://schemas.microsoft.com/office/powerpoint/2010/main" val="60520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u="sng" kern="1200" baseline="0" dirty="0">
                <a:solidFill>
                  <a:schemeClr val="tx1"/>
                </a:solidFill>
                <a:effectLst/>
                <a:latin typeface="+mn-lt"/>
                <a:ea typeface="+mn-ea"/>
                <a:cs typeface="+mn-cs"/>
              </a:rPr>
              <a:t>Connecting the Dots – how being a co-op is particularly important to members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So I want to make the connection between the co-op principles I just talked about and our members.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When you boil it down, the co-op principles </a:t>
            </a:r>
            <a:r>
              <a:rPr lang="en-US" sz="1200" kern="1200" dirty="0">
                <a:solidFill>
                  <a:schemeClr val="tx1"/>
                </a:solidFill>
                <a:effectLst/>
                <a:latin typeface="+mn-lt"/>
                <a:ea typeface="+mn-ea"/>
                <a:cs typeface="+mn-cs"/>
              </a:rPr>
              <a:t>reflect core values of honesty, transparency, equity, inclusiveness and service to the greater community good. Now take a look at this listing of the values of members.</a:t>
            </a: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Through research conducted at the national level, a framework emerged that defines the </a:t>
            </a:r>
            <a:r>
              <a:rPr lang="en-US" sz="1200" b="1" kern="1200" baseline="0" dirty="0">
                <a:solidFill>
                  <a:schemeClr val="tx1"/>
                </a:solidFill>
                <a:effectLst/>
                <a:latin typeface="+mn-lt"/>
                <a:ea typeface="+mn-ea"/>
                <a:cs typeface="+mn-cs"/>
              </a:rPr>
              <a:t>Values</a:t>
            </a:r>
            <a:r>
              <a:rPr lang="en-US" sz="1200" kern="1200" baseline="0" dirty="0">
                <a:solidFill>
                  <a:schemeClr val="tx1"/>
                </a:solidFill>
                <a:effectLst/>
                <a:latin typeface="+mn-lt"/>
                <a:ea typeface="+mn-ea"/>
                <a:cs typeface="+mn-cs"/>
              </a:rPr>
              <a:t> and </a:t>
            </a:r>
            <a:r>
              <a:rPr lang="en-US" sz="1200" b="1" kern="1200" baseline="0" dirty="0">
                <a:solidFill>
                  <a:schemeClr val="tx1"/>
                </a:solidFill>
                <a:effectLst/>
                <a:latin typeface="+mn-lt"/>
                <a:ea typeface="+mn-ea"/>
                <a:cs typeface="+mn-cs"/>
              </a:rPr>
              <a:t>Interest Areas </a:t>
            </a:r>
            <a:r>
              <a:rPr lang="en-US" sz="1200" b="0" kern="1200" baseline="0" dirty="0">
                <a:solidFill>
                  <a:schemeClr val="tx1"/>
                </a:solidFill>
                <a:effectLst/>
                <a:latin typeface="+mn-lt"/>
                <a:ea typeface="+mn-ea"/>
                <a:cs typeface="+mn-cs"/>
              </a:rPr>
              <a:t>of our members, particularly the young adults who are the next generation of members</a:t>
            </a:r>
            <a:r>
              <a:rPr lang="en-US" sz="1200" kern="1200" baseline="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You can see that there is a significant alignment of member values and the co-op principles – basically, members already are predisposed to like co-ops. They just need to know what a co-op is and be reminded that we are 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 think the take away is that we need to tell our story and promote our products, services, values and activities in new ways to connect. We need to be knowledgeable about our offerings so you can talk to members about solutions and put them into the context of our community-focused mission. Be aware of the different communications we use to reach members – newsletters, social media, email, blog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we need to reinforce our community focus more often. We need to do it all the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D0C4A-9E07-254A-A313-58309C12CC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12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cap="none" dirty="0">
                <a:solidFill>
                  <a:schemeClr val="dk1"/>
                </a:solidFill>
                <a:latin typeface="+mn-lt"/>
                <a:ea typeface="Calibri"/>
                <a:cs typeface="Calibri"/>
                <a:sym typeface="Calibri"/>
              </a:rPr>
              <a:t>Telling the Co-op 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this builds on what I just mentioned about members’ affinity for co-ops. </a:t>
            </a:r>
          </a:p>
          <a:p>
            <a:pPr marL="171450" indent="-171450">
              <a:buFont typeface="Arial" panose="020B0604020202020204" pitchFamily="34" charset="0"/>
              <a:buChar char="•"/>
            </a:pPr>
            <a:r>
              <a:rPr lang="en-US" dirty="0"/>
              <a:t>To give you a bit broader perspective, I’m pulling in a survey from Co-ops from a Better World. Consumers expect more from the organizations they do business with.</a:t>
            </a:r>
          </a:p>
          <a:p>
            <a:pPr marL="171450" indent="-171450">
              <a:buFont typeface="Arial" panose="020B0604020202020204" pitchFamily="34" charset="0"/>
              <a:buChar char="•"/>
            </a:pPr>
            <a:r>
              <a:rPr lang="en-US" dirty="0"/>
              <a:t>According to research from Co-ops for a Better World, 78% of consumers are more likely to purchase from a business if they know it’s a co-op. This reinforces findings we gleaned from NRECA’s national research about what language about co-ops resonates best with our members. </a:t>
            </a:r>
            <a:r>
              <a:rPr lang="en-US" b="1" dirty="0"/>
              <a:t>Simply using the word “co-op” to describe the electric utility improved our favorability. </a:t>
            </a:r>
          </a:p>
          <a:p>
            <a:pPr marL="171450" indent="-171450">
              <a:buFont typeface="Arial" panose="020B0604020202020204" pitchFamily="34" charset="0"/>
              <a:buChar char="•"/>
            </a:pPr>
            <a:r>
              <a:rPr lang="en-US" sz="1200" b="0" baseline="0" dirty="0">
                <a:solidFill>
                  <a:srgbClr val="FF0000"/>
                </a:solidFill>
              </a:rPr>
              <a:t>While members have an affinity for co-ops, they don’t always know we are one or how it benefits them. </a:t>
            </a:r>
            <a:r>
              <a:rPr lang="en-US" dirty="0"/>
              <a:t>So wherever you can, use the word “co-op” when talking about us.</a:t>
            </a:r>
            <a:r>
              <a:rPr lang="en-US" sz="1200" b="0" baseline="0" dirty="0">
                <a:solidFill>
                  <a:schemeClr val="tx1"/>
                </a:solidFill>
              </a:rPr>
              <a:t> </a:t>
            </a:r>
            <a:r>
              <a:rPr lang="en-US" sz="1200" b="0" baseline="0" dirty="0">
                <a:solidFill>
                  <a:srgbClr val="FF0000"/>
                </a:solidFill>
              </a:rPr>
              <a:t>Using the word “co-op” to describe us, gives us an advantage.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D0C4A-9E07-254A-A313-58309C12CC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55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a:t>Main Takeaway</a:t>
            </a:r>
          </a:p>
          <a:p>
            <a:pPr marL="171450" indent="-171450">
              <a:buFont typeface="Arial" panose="020B0604020202020204" pitchFamily="34" charset="0"/>
              <a:buChar char="•"/>
            </a:pPr>
            <a:r>
              <a:rPr lang="en-US" dirty="0"/>
              <a:t>If there’s one thing I’d like you to take away today, it’s that </a:t>
            </a:r>
            <a:r>
              <a:rPr lang="en-US" b="1" dirty="0">
                <a:highlight>
                  <a:srgbClr val="FFFF00"/>
                </a:highlight>
              </a:rPr>
              <a:t>we are NOT just a UTILITY</a:t>
            </a:r>
            <a:r>
              <a:rPr lang="en-US" dirty="0"/>
              <a:t>. </a:t>
            </a:r>
            <a:r>
              <a:rPr lang="en-US" b="1" dirty="0">
                <a:highlight>
                  <a:srgbClr val="FFFF00"/>
                </a:highlight>
              </a:rPr>
              <a:t>We are an electric CO-OP</a:t>
            </a:r>
            <a:r>
              <a:rPr lang="en-US" dirty="0"/>
              <a:t>. We </a:t>
            </a:r>
            <a:r>
              <a:rPr lang="en-US" b="1" dirty="0"/>
              <a:t>don’t have “customers</a:t>
            </a:r>
            <a:r>
              <a:rPr lang="en-US" dirty="0"/>
              <a:t>” we have “</a:t>
            </a:r>
            <a:r>
              <a:rPr lang="en-US" b="1" dirty="0"/>
              <a:t>MEMBERS</a:t>
            </a:r>
            <a:r>
              <a:rPr lang="en-US" dirty="0"/>
              <a:t>.” We are different because of the co-op advantage. We were born of necessity. Innovation and collaboration were needed to bring electricity and prosperity to our community. Folks had to work together to solve a problem that was impossible to solve alone. But coming together they not only solved the individual challenge, they made the community stronger by working together. </a:t>
            </a:r>
          </a:p>
          <a:p>
            <a:pPr marL="171450" indent="-171450">
              <a:buFont typeface="Arial" panose="020B0604020202020204" pitchFamily="34" charset="0"/>
              <a:buChar char="•"/>
            </a:pPr>
            <a:r>
              <a:rPr lang="en-US" dirty="0"/>
              <a:t>Our founders had a common belief and vision for the community. </a:t>
            </a:r>
          </a:p>
          <a:p>
            <a:pPr marL="171450" indent="-171450">
              <a:buFont typeface="Arial" panose="020B0604020202020204" pitchFamily="34" charset="0"/>
              <a:buChar char="•"/>
            </a:pPr>
            <a:r>
              <a:rPr lang="en-US" dirty="0"/>
              <a:t>The times may have changed, but the mission hasn’t. While we exist to provide reliable, affordable and safe power, we are EQUALLY focused on </a:t>
            </a:r>
            <a:r>
              <a:rPr lang="en-US" b="1" dirty="0"/>
              <a:t>our core mission of helping to provide what’s best for the community, now and in the future.</a:t>
            </a:r>
            <a:r>
              <a:rPr lang="en-US" dirty="0"/>
              <a:t> We are a </a:t>
            </a:r>
            <a:r>
              <a:rPr lang="en-US" b="1" dirty="0"/>
              <a:t>catalyst for good </a:t>
            </a:r>
            <a:r>
              <a:rPr lang="en-US" dirty="0"/>
              <a:t>– sparking an energy that enables the whole community to thrive.</a:t>
            </a:r>
          </a:p>
        </p:txBody>
      </p:sp>
      <p:sp>
        <p:nvSpPr>
          <p:cNvPr id="4" name="Slide Number Placeholder 3"/>
          <p:cNvSpPr>
            <a:spLocks noGrp="1"/>
          </p:cNvSpPr>
          <p:nvPr>
            <p:ph type="sldNum" sz="quarter" idx="5"/>
          </p:nvPr>
        </p:nvSpPr>
        <p:spPr/>
        <p:txBody>
          <a:bodyPr/>
          <a:lstStyle/>
          <a:p>
            <a:fld id="{E9FD0C4A-9E07-254A-A313-58309C12CC68}" type="slidenum">
              <a:rPr lang="en-US" smtClean="0"/>
              <a:t>13</a:t>
            </a:fld>
            <a:endParaRPr lang="en-US"/>
          </a:p>
        </p:txBody>
      </p:sp>
    </p:spTree>
    <p:extLst>
      <p:ext uri="{BB962C8B-B14F-4D97-AF65-F5344CB8AC3E}">
        <p14:creationId xmlns:p14="http://schemas.microsoft.com/office/powerpoint/2010/main" val="112361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a:t>What are co-ops?</a:t>
            </a:r>
          </a:p>
          <a:p>
            <a:pPr marL="171450" indent="-171450">
              <a:buFont typeface="Arial" panose="020B0604020202020204" pitchFamily="34" charset="0"/>
              <a:buChar char="•"/>
            </a:pPr>
            <a:r>
              <a:rPr lang="en-US" dirty="0"/>
              <a:t>All electric co-ops were created out of necessity. They were created to meet a need that would have been otherwise unmet in the community. </a:t>
            </a:r>
          </a:p>
          <a:p>
            <a:pPr marL="171450" indent="-171450">
              <a:buFont typeface="Arial" panose="020B0604020202020204" pitchFamily="34" charset="0"/>
              <a:buChar char="•"/>
            </a:pPr>
            <a:r>
              <a:rPr lang="en-US" dirty="0"/>
              <a:t>Back in the day, our community didn’t have electricity even though cities did because it wasn’t profitable to bring electricity out to farmers in rural areas. So a group of neighbors banded together and organized our electric co-op so everyone in the community could benefit. For a modest membership fee to the co-op (maybe as low as $5), a farmer could get electricity brought to his farm. Neighbors came together to tackle a problem that they all had, but couldn’t solve alone. So they worked together for the benefit of the whole community.</a:t>
            </a:r>
          </a:p>
          <a:p>
            <a:pPr marL="171450" indent="-171450">
              <a:buFont typeface="Arial" panose="020B0604020202020204" pitchFamily="34" charset="0"/>
              <a:buChar char="•"/>
            </a:pPr>
            <a:r>
              <a:rPr lang="en-US" dirty="0"/>
              <a:t>While this history may be forgotten, key parts of that heritage remains – the focus on mission and serving the greater good; a spirit of innovation and self-help.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innovation piece is a key driver for the cooperative. Since bringing electricity to our town decades ago we’ve continued to adapt to the world around us, and to the needs of our members and communities.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mission-oriented roots mean our co-op is always looking for the next way to meet the needs of the community. For example, we do this by </a:t>
            </a:r>
            <a:r>
              <a:rPr lang="en-US" b="1" dirty="0">
                <a:solidFill>
                  <a:srgbClr val="FF0000"/>
                </a:solidFill>
                <a:highlight>
                  <a:srgbClr val="FFFF00"/>
                </a:highlight>
              </a:rPr>
              <a:t>[INSERT EXAMPLES OF WHAT YOUR CO-OP DOES TO HELP THE COMMUNITY, i.e., Operation Round-up, local charitable orgs. the co-ops supports through financial or volunteer hours, local partnerships w/ schools and businesses etc.].</a:t>
            </a:r>
            <a:r>
              <a:rPr lang="en-US" dirty="0"/>
              <a:t> All co-ops are constantly striving to anticipate and plan for the future needs of their members and the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remain mission-focused on providing an essential service in the community to help it thrive. Our focus is not on making excess revenue and profits, it’s on meeting the needs of our members and the community we serve.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9FD0C4A-9E07-254A-A313-58309C12CC68}" type="slidenum">
              <a:rPr lang="en-US" smtClean="0"/>
              <a:t>2</a:t>
            </a:fld>
            <a:endParaRPr lang="en-US" dirty="0"/>
          </a:p>
        </p:txBody>
      </p:sp>
    </p:spTree>
    <p:extLst>
      <p:ext uri="{BB962C8B-B14F-4D97-AF65-F5344CB8AC3E}">
        <p14:creationId xmlns:p14="http://schemas.microsoft.com/office/powerpoint/2010/main" val="133476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a:solidFill>
                  <a:schemeClr val="tx1"/>
                </a:solidFill>
                <a:effectLst/>
                <a:latin typeface="+mn-lt"/>
                <a:ea typeface="+mn-ea"/>
                <a:cs typeface="+mn-cs"/>
              </a:rPr>
              <a:t>At-a-glance look at the what drives traditional corporations and what drives co-ops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perspective, this is a chart, courtesy of Co-ops for a Better World, that provides an at-a-glance contrast between what drives a traditional business and what drives a co-op. When you see the side-by-side comparison, you can easily see the differences between co-ops and traditional businesses.</a:t>
            </a: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I think the big take-away is that traditional businesses are about creating wealth for themselves and their shareholders. Their focus is primarily financial.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Cooperatives on the other hand are professionally run and of course must meet financial targets, but that is not their sole focus – it’s their members and serving the community.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Co-ops are fair, transparent and equitable. We believe that when we work together for mutual benefit, everyone thrives.</a:t>
            </a:r>
          </a:p>
        </p:txBody>
      </p:sp>
      <p:sp>
        <p:nvSpPr>
          <p:cNvPr id="4" name="Slide Number Placeholder 3"/>
          <p:cNvSpPr>
            <a:spLocks noGrp="1"/>
          </p:cNvSpPr>
          <p:nvPr>
            <p:ph type="sldNum" sz="quarter" idx="5"/>
          </p:nvPr>
        </p:nvSpPr>
        <p:spPr/>
        <p:txBody>
          <a:bodyPr/>
          <a:lstStyle/>
          <a:p>
            <a:fld id="{E9FD0C4A-9E07-254A-A313-58309C12CC68}" type="slidenum">
              <a:rPr lang="en-US" smtClean="0"/>
              <a:t>3</a:t>
            </a:fld>
            <a:endParaRPr lang="en-US"/>
          </a:p>
        </p:txBody>
      </p:sp>
    </p:spTree>
    <p:extLst>
      <p:ext uri="{BB962C8B-B14F-4D97-AF65-F5344CB8AC3E}">
        <p14:creationId xmlns:p14="http://schemas.microsoft.com/office/powerpoint/2010/main" val="240126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a:t>A common bond that all co-ops share</a:t>
            </a:r>
          </a:p>
          <a:p>
            <a:pPr marL="171450" indent="-171450">
              <a:buFont typeface="Arial" panose="020B0604020202020204" pitchFamily="34" charset="0"/>
              <a:buChar char="•"/>
            </a:pPr>
            <a:r>
              <a:rPr lang="en-US" dirty="0"/>
              <a:t>So we happen to be an </a:t>
            </a:r>
            <a:r>
              <a:rPr lang="en-US" b="1" dirty="0"/>
              <a:t>ELECTRIC </a:t>
            </a:r>
            <a:r>
              <a:rPr lang="en-US" dirty="0"/>
              <a:t>co-op because we sell energy. </a:t>
            </a:r>
          </a:p>
          <a:p>
            <a:pPr marL="171450" indent="-171450">
              <a:buFont typeface="Arial" panose="020B0604020202020204" pitchFamily="34" charset="0"/>
              <a:buChar char="•"/>
            </a:pPr>
            <a:r>
              <a:rPr lang="en-US" dirty="0"/>
              <a:t>But there are lots of types of co-ops. There are consumer co-ops like grocery co-ops and REI, because their members are comprised of their customers. There are also “Purchasing co-ops”, like ACE Hardware. This is a group of independently owned hardware stores that pool their money to buy inventory in bulk at lower rates. You also have producer co-ops, including farmer/agriculture co-ops like Land O’ Lakes), etc. And while all those different types of co-ops sell different products and services, </a:t>
            </a:r>
            <a:r>
              <a:rPr lang="en-US" b="1" dirty="0"/>
              <a:t>we ALL have ONE SET OF PRINCIPLES that guide our businesses. </a:t>
            </a:r>
          </a:p>
          <a:p>
            <a:pPr marL="171450" indent="-171450">
              <a:buFont typeface="Arial" panose="020B0604020202020204" pitchFamily="34" charset="0"/>
              <a:buChar char="•"/>
            </a:pPr>
            <a:r>
              <a:rPr lang="en-US" dirty="0"/>
              <a:t>In other words, we may have </a:t>
            </a:r>
            <a:r>
              <a:rPr lang="en-US" b="1" dirty="0"/>
              <a:t>different </a:t>
            </a:r>
            <a:r>
              <a:rPr lang="en-US" dirty="0"/>
              <a:t>commodities, but our business model is the </a:t>
            </a:r>
            <a:r>
              <a:rPr lang="en-US" b="1" dirty="0"/>
              <a:t>same </a:t>
            </a:r>
            <a:r>
              <a:rPr lang="en-US" dirty="0"/>
              <a:t>as other co-ops, as we all operate based on the </a:t>
            </a:r>
            <a:r>
              <a:rPr lang="en-US" b="1" dirty="0"/>
              <a:t>same seven cooperative principles</a:t>
            </a:r>
            <a:r>
              <a:rPr lang="en-US" dirty="0"/>
              <a:t>.</a:t>
            </a:r>
          </a:p>
          <a:p>
            <a:pPr marL="171450" indent="-171450">
              <a:buFont typeface="Arial" panose="020B0604020202020204" pitchFamily="34" charset="0"/>
              <a:buChar char="•"/>
            </a:pPr>
            <a:r>
              <a:rPr lang="en-US" dirty="0"/>
              <a:t>For perspective, our co-op is one of more than 900 electric co-ops in 48 states. We power 56% of the nation’s land mass and power more than 20 million homes, farms and schools and serve more than 42 million people across 88% of the nation’s counties.</a:t>
            </a:r>
          </a:p>
          <a:p>
            <a:pPr marL="171450" indent="-171450">
              <a:buFont typeface="Arial" panose="020B0604020202020204" pitchFamily="34" charset="0"/>
              <a:buChar char="•"/>
            </a:pPr>
            <a:r>
              <a:rPr lang="en-US" dirty="0"/>
              <a:t>And, looking at co-ops even more broadly, in the U.S. alone*, there are nearly 64,000 co-ops; 130,000 members; 2.1 million employees (*stat. from 2019) , according to Co-ops for a Better World (2019), </a:t>
            </a:r>
          </a:p>
          <a:p>
            <a:pPr marL="171450" indent="-171450">
              <a:buFont typeface="Arial" panose="020B0604020202020204" pitchFamily="34" charset="0"/>
              <a:buChar char="•"/>
            </a:pPr>
            <a:r>
              <a:rPr lang="en-US" dirty="0"/>
              <a:t>So co-ops are all over and their impact is impressive.</a:t>
            </a:r>
          </a:p>
          <a:p>
            <a:endParaRPr lang="en-US" sz="1200" b="0" i="0" u="none" strike="noStrike" kern="1200" baseline="0" dirty="0">
              <a:solidFill>
                <a:schemeClr val="tx1"/>
              </a:solidFill>
              <a:latin typeface="+mn-lt"/>
              <a:ea typeface="+mn-ea"/>
              <a:cs typeface="+mn-cs"/>
            </a:endParaRPr>
          </a:p>
          <a:p>
            <a:r>
              <a:rPr lang="en-US" sz="1200" b="1" i="0" u="sng" kern="1200" dirty="0">
                <a:solidFill>
                  <a:schemeClr val="tx1"/>
                </a:solidFill>
                <a:effectLst/>
                <a:latin typeface="+mn-lt"/>
                <a:ea typeface="+mn-ea"/>
                <a:cs typeface="+mn-cs"/>
              </a:rPr>
              <a:t>NOTE on Purchasing co-ops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Ace Hardware</a:t>
            </a:r>
            <a:r>
              <a:rPr lang="en-US" sz="1200" b="0" i="0" kern="1200" dirty="0">
                <a:solidFill>
                  <a:schemeClr val="tx1"/>
                </a:solidFill>
                <a:effectLst/>
                <a:latin typeface="+mn-lt"/>
                <a:ea typeface="+mn-ea"/>
                <a:cs typeface="+mn-cs"/>
              </a:rPr>
              <a:t>, is a </a:t>
            </a:r>
            <a:r>
              <a:rPr lang="en-US" sz="1200" b="1" i="0" kern="1200" dirty="0">
                <a:solidFill>
                  <a:schemeClr val="tx1"/>
                </a:solidFill>
                <a:effectLst/>
                <a:latin typeface="+mn-lt"/>
                <a:ea typeface="+mn-ea"/>
                <a:cs typeface="+mn-cs"/>
              </a:rPr>
              <a:t>cooperative</a:t>
            </a:r>
            <a:r>
              <a:rPr lang="en-US" sz="1200" b="0" i="0" kern="1200" dirty="0">
                <a:solidFill>
                  <a:schemeClr val="tx1"/>
                </a:solidFill>
                <a:effectLst/>
                <a:latin typeface="+mn-lt"/>
                <a:ea typeface="+mn-ea"/>
                <a:cs typeface="+mn-cs"/>
              </a:rPr>
              <a:t> of independent </a:t>
            </a:r>
            <a:r>
              <a:rPr lang="en-US" sz="1200" b="1" i="0" kern="1200" dirty="0">
                <a:solidFill>
                  <a:schemeClr val="tx1"/>
                </a:solidFill>
                <a:effectLst/>
                <a:latin typeface="+mn-lt"/>
                <a:ea typeface="+mn-ea"/>
                <a:cs typeface="+mn-cs"/>
              </a:rPr>
              <a:t>hardware</a:t>
            </a:r>
            <a:r>
              <a:rPr lang="en-US" sz="1200" b="0" i="0" kern="1200" dirty="0">
                <a:solidFill>
                  <a:schemeClr val="tx1"/>
                </a:solidFill>
                <a:effectLst/>
                <a:latin typeface="+mn-lt"/>
                <a:ea typeface="+mn-ea"/>
                <a:cs typeface="+mn-cs"/>
              </a:rPr>
              <a:t> stores that pool their </a:t>
            </a:r>
            <a:r>
              <a:rPr lang="en-US" sz="1200" b="1" i="0" kern="1200" dirty="0">
                <a:solidFill>
                  <a:schemeClr val="tx1"/>
                </a:solidFill>
                <a:effectLst/>
                <a:latin typeface="+mn-lt"/>
                <a:ea typeface="+mn-ea"/>
                <a:cs typeface="+mn-cs"/>
              </a:rPr>
              <a:t>buying</a:t>
            </a:r>
            <a:r>
              <a:rPr lang="en-US" sz="1200" b="0" i="0" kern="1200" dirty="0">
                <a:solidFill>
                  <a:schemeClr val="tx1"/>
                </a:solidFill>
                <a:effectLst/>
                <a:latin typeface="+mn-lt"/>
                <a:ea typeface="+mn-ea"/>
                <a:cs typeface="+mn-cs"/>
              </a:rPr>
              <a:t> power to </a:t>
            </a:r>
            <a:r>
              <a:rPr lang="en-US" sz="1200" b="1" i="0" kern="1200" dirty="0">
                <a:solidFill>
                  <a:schemeClr val="tx1"/>
                </a:solidFill>
                <a:effectLst/>
                <a:latin typeface="+mn-lt"/>
                <a:ea typeface="+mn-ea"/>
                <a:cs typeface="+mn-cs"/>
              </a:rPr>
              <a:t>purchase</a:t>
            </a:r>
            <a:r>
              <a:rPr lang="en-US" sz="1200" b="0" i="0" kern="1200" dirty="0">
                <a:solidFill>
                  <a:schemeClr val="tx1"/>
                </a:solidFill>
                <a:effectLst/>
                <a:latin typeface="+mn-lt"/>
                <a:ea typeface="+mn-ea"/>
                <a:cs typeface="+mn-cs"/>
              </a:rPr>
              <a:t> inventory in bulk to benefit their consumer-members. This makes it a “purchasing” co-op.</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NOTE on Consumer co-ops: </a:t>
            </a:r>
            <a:r>
              <a:rPr lang="en-US" sz="1200" b="1" i="0" kern="1200" dirty="0">
                <a:solidFill>
                  <a:schemeClr val="tx1"/>
                </a:solidFill>
                <a:effectLst/>
                <a:latin typeface="+mn-lt"/>
                <a:ea typeface="+mn-ea"/>
                <a:cs typeface="+mn-cs"/>
              </a:rPr>
              <a:t>REI</a:t>
            </a:r>
            <a:r>
              <a:rPr lang="en-US" sz="1200" b="0" i="0" kern="1200" dirty="0">
                <a:solidFill>
                  <a:schemeClr val="tx1"/>
                </a:solidFill>
                <a:effectLst/>
                <a:latin typeface="+mn-lt"/>
                <a:ea typeface="+mn-ea"/>
                <a:cs typeface="+mn-cs"/>
              </a:rPr>
              <a:t> is the largest consumer </a:t>
            </a:r>
            <a:r>
              <a:rPr lang="en-US" sz="1200" b="1" i="0" kern="1200" dirty="0">
                <a:solidFill>
                  <a:schemeClr val="tx1"/>
                </a:solidFill>
                <a:effectLst/>
                <a:latin typeface="+mn-lt"/>
                <a:ea typeface="+mn-ea"/>
                <a:cs typeface="+mn-cs"/>
              </a:rPr>
              <a:t>co</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op</a:t>
            </a:r>
            <a:r>
              <a:rPr lang="en-US" sz="1200" b="0" i="0" kern="1200" dirty="0">
                <a:solidFill>
                  <a:schemeClr val="tx1"/>
                </a:solidFill>
                <a:effectLst/>
                <a:latin typeface="+mn-lt"/>
                <a:ea typeface="+mn-ea"/>
                <a:cs typeface="+mn-cs"/>
              </a:rPr>
              <a:t> in the country. Like some credit unions and food </a:t>
            </a:r>
            <a:r>
              <a:rPr lang="en-US" sz="1200" b="1" i="0" kern="1200" dirty="0">
                <a:solidFill>
                  <a:schemeClr val="tx1"/>
                </a:solidFill>
                <a:effectLst/>
                <a:latin typeface="+mn-lt"/>
                <a:ea typeface="+mn-ea"/>
                <a:cs typeface="+mn-cs"/>
              </a:rPr>
              <a:t>co</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ops</a:t>
            </a:r>
            <a:r>
              <a:rPr lang="en-US" sz="1200" b="0" i="0" kern="1200" dirty="0">
                <a:solidFill>
                  <a:schemeClr val="tx1"/>
                </a:solidFill>
                <a:effectLst/>
                <a:latin typeface="+mn-lt"/>
                <a:ea typeface="+mn-ea"/>
                <a:cs typeface="+mn-cs"/>
              </a:rPr>
              <a:t>, its membership base is composed of its customers.</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Note on Retailer-owned co-ops:</a:t>
            </a:r>
          </a:p>
          <a:p>
            <a:r>
              <a:rPr lang="en-US" sz="1200" b="0" i="0" kern="1200" dirty="0">
                <a:solidFill>
                  <a:schemeClr val="tx1"/>
                </a:solidFill>
                <a:effectLst/>
                <a:latin typeface="+mn-lt"/>
                <a:ea typeface="+mn-ea"/>
                <a:cs typeface="+mn-cs"/>
              </a:rPr>
              <a:t>Like a purchasing cooperative, a retailer-owned cooperative pools the resources of individual store owners in a collective partnership. The local owners serve their communities, participate in the co-op’s decision-making and benefit from the organization’s success. ACE and REI are also considered Retailer-owned co-ops</a:t>
            </a:r>
            <a:endParaRPr lang="en-US" dirty="0"/>
          </a:p>
        </p:txBody>
      </p:sp>
      <p:sp>
        <p:nvSpPr>
          <p:cNvPr id="4" name="Slide Number Placeholder 3"/>
          <p:cNvSpPr>
            <a:spLocks noGrp="1"/>
          </p:cNvSpPr>
          <p:nvPr>
            <p:ph type="sldNum" sz="quarter" idx="5"/>
          </p:nvPr>
        </p:nvSpPr>
        <p:spPr/>
        <p:txBody>
          <a:bodyPr/>
          <a:lstStyle/>
          <a:p>
            <a:fld id="{E9FD0C4A-9E07-254A-A313-58309C12CC68}" type="slidenum">
              <a:rPr lang="en-US" smtClean="0"/>
              <a:t>4</a:t>
            </a:fld>
            <a:endParaRPr lang="en-US" dirty="0"/>
          </a:p>
        </p:txBody>
      </p:sp>
    </p:spTree>
    <p:extLst>
      <p:ext uri="{BB962C8B-B14F-4D97-AF65-F5344CB8AC3E}">
        <p14:creationId xmlns:p14="http://schemas.microsoft.com/office/powerpoint/2010/main" val="393393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For co-ops, the story is not WHAT we do; it’s WHY we do it</a:t>
            </a:r>
          </a:p>
          <a:p>
            <a:pPr marL="171450" indent="-171450">
              <a:buFont typeface="Arial" panose="020B0604020202020204" pitchFamily="34" charset="0"/>
              <a:buChar char="•"/>
            </a:pPr>
            <a:r>
              <a:rPr lang="en-US" dirty="0"/>
              <a:t>To an outsider, a co-op may look the same as a traditional business. In our case, people may think of us as a “standard” utility. We </a:t>
            </a:r>
            <a:r>
              <a:rPr lang="en-US" b="1" dirty="0"/>
              <a:t>PROVIDE ELECTRICITY </a:t>
            </a:r>
            <a:r>
              <a:rPr lang="en-US" dirty="0"/>
              <a:t>just like an investor-owned utility does.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the difference is not so much </a:t>
            </a:r>
            <a:r>
              <a:rPr lang="en-US" b="1" dirty="0"/>
              <a:t>WHAT </a:t>
            </a:r>
            <a:r>
              <a:rPr lang="en-US" dirty="0"/>
              <a:t>we do, as it is </a:t>
            </a:r>
            <a:r>
              <a:rPr lang="en-US" b="1" dirty="0"/>
              <a:t>WHY</a:t>
            </a:r>
            <a:r>
              <a:rPr lang="en-US" dirty="0"/>
              <a:t> we do it. And the “</a:t>
            </a:r>
            <a:r>
              <a:rPr lang="en-US" b="1" dirty="0"/>
              <a:t>WHY</a:t>
            </a:r>
            <a:r>
              <a:rPr lang="en-US" dirty="0"/>
              <a:t>” comes down to the </a:t>
            </a:r>
            <a:r>
              <a:rPr lang="en-US" b="1" dirty="0"/>
              <a:t>co-op principles </a:t>
            </a:r>
            <a:r>
              <a:rPr lang="en-US" dirty="0"/>
              <a:t>that guide us and are at the core of our business model. </a:t>
            </a:r>
          </a:p>
          <a:p>
            <a:pPr marL="171450" indent="-171450">
              <a:buFont typeface="Arial" panose="020B0604020202020204" pitchFamily="34" charset="0"/>
              <a:buChar char="•"/>
            </a:pPr>
            <a:r>
              <a:rPr lang="en-US" dirty="0"/>
              <a:t>I’m going to briefly run down what these 7 principles mean, and on the next few slides I’m going to call out a few of them. </a:t>
            </a:r>
            <a:r>
              <a:rPr lang="en-US" b="1" dirty="0"/>
              <a:t>These are the words we live </a:t>
            </a:r>
            <a:r>
              <a:rPr lang="en-US" dirty="0"/>
              <a:t>by. And remember, these 7 principles are what guide </a:t>
            </a:r>
            <a:r>
              <a:rPr lang="en-US" b="1" dirty="0"/>
              <a:t>ALL</a:t>
            </a:r>
            <a:r>
              <a:rPr lang="en-US" dirty="0"/>
              <a:t> co-ops, not just ours.</a:t>
            </a:r>
          </a:p>
          <a:p>
            <a:endParaRPr lang="en-US" dirty="0"/>
          </a:p>
          <a:p>
            <a:endParaRPr lang="en-US" dirty="0"/>
          </a:p>
        </p:txBody>
      </p:sp>
      <p:sp>
        <p:nvSpPr>
          <p:cNvPr id="4" name="Slide Number Placeholder 3"/>
          <p:cNvSpPr>
            <a:spLocks noGrp="1"/>
          </p:cNvSpPr>
          <p:nvPr>
            <p:ph type="sldNum" sz="quarter" idx="5"/>
          </p:nvPr>
        </p:nvSpPr>
        <p:spPr/>
        <p:txBody>
          <a:bodyPr/>
          <a:lstStyle/>
          <a:p>
            <a:fld id="{E9FD0C4A-9E07-254A-A313-58309C12CC68}" type="slidenum">
              <a:rPr lang="en-US" smtClean="0"/>
              <a:t>5</a:t>
            </a:fld>
            <a:endParaRPr lang="en-US"/>
          </a:p>
        </p:txBody>
      </p:sp>
    </p:spTree>
    <p:extLst>
      <p:ext uri="{BB962C8B-B14F-4D97-AF65-F5344CB8AC3E}">
        <p14:creationId xmlns:p14="http://schemas.microsoft.com/office/powerpoint/2010/main" val="62825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BREAKING DOWN THE CO-OP PRINCIPLES</a:t>
            </a:r>
          </a:p>
          <a:p>
            <a:endParaRPr lang="en-US" sz="1200" b="1" i="0" u="sng" kern="1200" dirty="0">
              <a:solidFill>
                <a:schemeClr val="tx1"/>
              </a:solidFill>
              <a:effectLst/>
              <a:latin typeface="+mn-lt"/>
              <a:ea typeface="+mn-ea"/>
              <a:cs typeface="+mn-cs"/>
            </a:endParaRPr>
          </a:p>
          <a:p>
            <a:endParaRPr lang="en-US" sz="1200" b="1" i="0" u="sng"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Voluntary Membership and &amp; Led by Members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Principle #1: VOLUNTARY MEMBERSHIP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Any person who is willing to accept the responsibilities of co-op membership and who wishes to use the services of a cooperative is welcome to become a member. So in our case, everyone who pays their bill is a member. It’s also important to note that we don’t have “customers” we have “members.” The difference is when you are a member, you have more of a stake in the organization. You receive benefits through your membership.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Principle #2: DEMOCRATIC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Co-ops are led by their members </a:t>
            </a:r>
            <a:r>
              <a:rPr lang="en-US" sz="1200" b="0" i="0" kern="1200" dirty="0">
                <a:solidFill>
                  <a:schemeClr val="tx1"/>
                </a:solidFill>
                <a:effectLst/>
                <a:latin typeface="+mn-lt"/>
                <a:ea typeface="+mn-ea"/>
                <a:cs typeface="+mn-cs"/>
              </a:rPr>
              <a:t>who understand and listen to the community. Our co-op is guided by the members who buy our products and services because they understand and listen to the community. Each member has an equal voice in co-op matters through their vote. Our co-op is different than others in the state or across the network because our community has different needs than others. While we may be part of a larger network of 900 co-ops, each is different because each one reflects the uniqueness of their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E9FD0C4A-9E07-254A-A313-58309C12CC68}" type="slidenum">
              <a:rPr lang="en-US" smtClean="0"/>
              <a:t>6</a:t>
            </a:fld>
            <a:endParaRPr lang="en-US"/>
          </a:p>
        </p:txBody>
      </p:sp>
    </p:spTree>
    <p:extLst>
      <p:ext uri="{BB962C8B-B14F-4D97-AF65-F5344CB8AC3E}">
        <p14:creationId xmlns:p14="http://schemas.microsoft.com/office/powerpoint/2010/main" val="50897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u="sng" dirty="0"/>
              <a:t>BREAKING DOWN THE CO-OP PRINCIPLES</a:t>
            </a:r>
          </a:p>
          <a:p>
            <a:pPr marL="228600" indent="-228600">
              <a:buFont typeface="+mj-lt"/>
              <a:buAutoNum type="arabicPeriod"/>
            </a:pPr>
            <a:endParaRPr lang="en-US" sz="1200" b="1"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Principle #3: MEMBER ECONOMIC PARTICIPATION</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Members contribute to the capital of the co-op fairly and equitably. Obviously our members do this through paying their bills. Most of the capital of a co-op stays in the co-op to benefit all members and is also reinvested – usually locally for the common good.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1"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Principle #4: AUTONOMY &amp; INDEPENDENCE</a:t>
            </a:r>
          </a:p>
          <a:p>
            <a:pPr marL="228600" indent="-228600">
              <a:buFont typeface="Arial" panose="020B0604020202020204" pitchFamily="34" charset="0"/>
              <a:buChar char="•"/>
            </a:pPr>
            <a:r>
              <a:rPr lang="en-US" sz="1200" b="0" i="0" kern="1200" dirty="0">
                <a:solidFill>
                  <a:schemeClr val="tx1"/>
                </a:solidFill>
                <a:effectLst/>
                <a:latin typeface="+mn-lt"/>
                <a:ea typeface="+mn-ea"/>
                <a:cs typeface="+mn-cs"/>
              </a:rPr>
              <a:t>Co-ops belong to the communities they serve. They are also built by the communities they serve, so each cooperative is different depending on their community’s specific needs. The local nature of co-ops is also part of it’s appeal. They are not influenced by outside control. </a:t>
            </a:r>
          </a:p>
        </p:txBody>
      </p:sp>
      <p:sp>
        <p:nvSpPr>
          <p:cNvPr id="4" name="Slide Number Placeholder 3"/>
          <p:cNvSpPr>
            <a:spLocks noGrp="1"/>
          </p:cNvSpPr>
          <p:nvPr>
            <p:ph type="sldNum" sz="quarter" idx="5"/>
          </p:nvPr>
        </p:nvSpPr>
        <p:spPr/>
        <p:txBody>
          <a:bodyPr/>
          <a:lstStyle/>
          <a:p>
            <a:fld id="{E9FD0C4A-9E07-254A-A313-58309C12CC68}" type="slidenum">
              <a:rPr lang="en-US" smtClean="0"/>
              <a:t>7</a:t>
            </a:fld>
            <a:endParaRPr lang="en-US"/>
          </a:p>
        </p:txBody>
      </p:sp>
    </p:spTree>
    <p:extLst>
      <p:ext uri="{BB962C8B-B14F-4D97-AF65-F5344CB8AC3E}">
        <p14:creationId xmlns:p14="http://schemas.microsoft.com/office/powerpoint/2010/main" val="231664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i="0" u="sng" kern="1200" dirty="0">
                <a:solidFill>
                  <a:schemeClr val="tx1"/>
                </a:solidFill>
                <a:effectLst/>
                <a:latin typeface="+mn-lt"/>
                <a:ea typeface="+mn-ea"/>
                <a:cs typeface="+mn-cs"/>
              </a:rPr>
              <a:t>So- I want to take a closer look at three principles that are of particular importance for us. The first is Co-op Principle #6 “Education, training and information”</a:t>
            </a:r>
            <a:r>
              <a:rPr lang="en-US" sz="1200" b="0" i="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cooperative provides education and training to its staff, members and board members to enable them to contribute to the development of the co-op.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Cooperatives seek to inform and educate the public about the mission and operation of a co-op. Because a more informed member is a more engaged member.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we look at this principle, </a:t>
            </a:r>
            <a:r>
              <a:rPr lang="en-US" sz="1200" kern="1200" dirty="0">
                <a:solidFill>
                  <a:schemeClr val="tx1"/>
                </a:solidFill>
                <a:effectLst/>
                <a:latin typeface="+mn-lt"/>
                <a:ea typeface="+mn-ea"/>
                <a:cs typeface="+mn-cs"/>
              </a:rPr>
              <a:t>we know that by investing in continuous learning for our employees and board members, our co-op is making a commitment not just to individual professional and personal growth, but to the future of the co-op and the high quality of service our members expect and deserve. </a:t>
            </a:r>
            <a:r>
              <a:rPr lang="en-US" sz="1200" b="1" kern="1200" dirty="0">
                <a:solidFill>
                  <a:schemeClr val="tx1"/>
                </a:solidFill>
                <a:effectLst/>
                <a:highlight>
                  <a:srgbClr val="FFFF00"/>
                </a:highlight>
                <a:latin typeface="+mn-lt"/>
                <a:ea typeface="+mn-ea"/>
                <a:cs typeface="+mn-cs"/>
              </a:rPr>
              <a:t>[INSERT EXAMPLES OF PROF. DEV. / TRAINING SESSIONS THAT THE CO-OPS SENDS STAFF TO OR HOSTS ETC.]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It’s a win-win situation. Let’s face it, we’re in a complex industry that is quickly changing. We want our employees, co-op leaders and our members to be more informed so that we can make thoughtful decisions that will benefit our community.</a:t>
            </a:r>
          </a:p>
          <a:p>
            <a:endParaRPr lang="en-US" dirty="0"/>
          </a:p>
        </p:txBody>
      </p:sp>
      <p:sp>
        <p:nvSpPr>
          <p:cNvPr id="4" name="Slide Number Placeholder 3"/>
          <p:cNvSpPr>
            <a:spLocks noGrp="1"/>
          </p:cNvSpPr>
          <p:nvPr>
            <p:ph type="sldNum" sz="quarter" idx="5"/>
          </p:nvPr>
        </p:nvSpPr>
        <p:spPr/>
        <p:txBody>
          <a:bodyPr/>
          <a:lstStyle/>
          <a:p>
            <a:fld id="{E9FD0C4A-9E07-254A-A313-58309C12CC68}" type="slidenum">
              <a:rPr lang="en-US" smtClean="0"/>
              <a:t>8</a:t>
            </a:fld>
            <a:endParaRPr lang="en-US"/>
          </a:p>
        </p:txBody>
      </p:sp>
    </p:spTree>
    <p:extLst>
      <p:ext uri="{BB962C8B-B14F-4D97-AF65-F5344CB8AC3E}">
        <p14:creationId xmlns:p14="http://schemas.microsoft.com/office/powerpoint/2010/main" val="402105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0" u="sng" kern="1200" dirty="0">
                <a:solidFill>
                  <a:schemeClr val="tx1"/>
                </a:solidFill>
                <a:effectLst/>
                <a:latin typeface="+mn-lt"/>
                <a:ea typeface="+mn-ea"/>
                <a:cs typeface="+mn-cs"/>
              </a:rPr>
              <a:t>Co-op Principle #6: “COOPERATION AMONG COOPERATIVES”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So this is a principle that applies to all co-op industries, but is especially relevant in our industry. I’m pretty sure that at some point, everyone in this room will benefit from this principle.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Cooperation among cooperatives </a:t>
            </a:r>
            <a:r>
              <a:rPr lang="en-US" sz="1200" kern="1200" dirty="0">
                <a:solidFill>
                  <a:schemeClr val="tx1"/>
                </a:solidFill>
                <a:effectLst/>
                <a:latin typeface="+mn-lt"/>
                <a:ea typeface="+mn-ea"/>
                <a:cs typeface="+mn-cs"/>
              </a:rPr>
              <a:t>is a way that co-ops work together to meet bigger challenges – in our case, we see this most frequently in power restoration after a severe weather event. But it also applies to combatting cyber threats or other big challenges that it’s harder to deal with on our own.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terms of severe weather events -- our co-op offers assistance to neighboring co-ops impacted by severe weather just as we receive help when our community is in similar need.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addition, because we are part of larger electric co-op network through our national organization (NRECA) we have access to resources that can help us improve the cyber and physical security of our co-op. This is an area where collaboration and cooperation is going to be even more important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employees, you will likely find yourself tapping into the expertise of a colleague from another co-op. Or, you could be the one offering assistance to someone in the network. This is another way to look at cooperation among cooperatives. And it will help you work smarter, not harder.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highlight>
                  <a:srgbClr val="FFFF00"/>
                </a:highlight>
                <a:latin typeface="+mn-lt"/>
                <a:ea typeface="+mn-ea"/>
                <a:cs typeface="+mn-cs"/>
              </a:rPr>
              <a:t>[INSERT EXAMPLES OF HOW YOUR CO-OP HAS HELPED OTHER CO-OPS AND HOW YOUR CO-OP HAS BENEFITED FROM ASSISTANCE FROM ANOTHER CO-OP]</a:t>
            </a:r>
          </a:p>
          <a:p>
            <a:endParaRPr lang="en-US" dirty="0"/>
          </a:p>
        </p:txBody>
      </p:sp>
      <p:sp>
        <p:nvSpPr>
          <p:cNvPr id="4" name="Slide Number Placeholder 3"/>
          <p:cNvSpPr>
            <a:spLocks noGrp="1"/>
          </p:cNvSpPr>
          <p:nvPr>
            <p:ph type="sldNum" sz="quarter" idx="5"/>
          </p:nvPr>
        </p:nvSpPr>
        <p:spPr/>
        <p:txBody>
          <a:bodyPr/>
          <a:lstStyle/>
          <a:p>
            <a:fld id="{E9FD0C4A-9E07-254A-A313-58309C12CC68}" type="slidenum">
              <a:rPr lang="en-US" smtClean="0"/>
              <a:t>9</a:t>
            </a:fld>
            <a:endParaRPr lang="en-US"/>
          </a:p>
        </p:txBody>
      </p:sp>
    </p:spTree>
    <p:extLst>
      <p:ext uri="{BB962C8B-B14F-4D97-AF65-F5344CB8AC3E}">
        <p14:creationId xmlns:p14="http://schemas.microsoft.com/office/powerpoint/2010/main" val="400651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9EE7-4D09-3E45-8944-6970D0ADD8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AD161-2E34-CD44-BB15-81B5E17075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188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Click to edit Master title style</a:t>
            </a:r>
          </a:p>
        </p:txBody>
      </p:sp>
    </p:spTree>
    <p:extLst>
      <p:ext uri="{BB962C8B-B14F-4D97-AF65-F5344CB8AC3E}">
        <p14:creationId xmlns:p14="http://schemas.microsoft.com/office/powerpoint/2010/main" val="232764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4001-D9A4-684F-B137-0DF0195042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67A239-1499-2E41-BCE1-7BC172104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C8668B-1820-F54C-9D7D-3F1508A683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8342D6-18FE-7543-96B8-A7CA5F7A0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FB633-99E5-C040-BB69-B33BD0B9E8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03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F73B-3EDA-E240-A83F-7D898F7DE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EFE53C-1A09-C741-884E-6DD738AD6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0293A5-AC4C-CB42-8647-C59440F77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0293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602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9A630-7F79-4A41-A9A9-53E81774AD67}"/>
              </a:ext>
            </a:extLst>
          </p:cNvPr>
          <p:cNvSpPr/>
          <p:nvPr userDrawn="1"/>
        </p:nvSpPr>
        <p:spPr>
          <a:xfrm>
            <a:off x="0" y="0"/>
            <a:ext cx="12192000" cy="6858000"/>
          </a:xfrm>
          <a:prstGeom prst="rect">
            <a:avLst/>
          </a:prstGeom>
          <a:solidFill>
            <a:srgbClr val="2E8F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7A8B10A-3C0D-2A48-98F6-ADE78EC1163B}"/>
              </a:ext>
            </a:extLst>
          </p:cNvPr>
          <p:cNvCxnSpPr>
            <a:cxnSpLocks/>
          </p:cNvCxnSpPr>
          <p:nvPr userDrawn="1"/>
        </p:nvCxnSpPr>
        <p:spPr>
          <a:xfrm>
            <a:off x="3463447" y="3441526"/>
            <a:ext cx="526510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733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9A630-7F79-4A41-A9A9-53E81774AD67}"/>
              </a:ext>
            </a:extLst>
          </p:cNvPr>
          <p:cNvSpPr/>
          <p:nvPr userDrawn="1"/>
        </p:nvSpPr>
        <p:spPr>
          <a:xfrm>
            <a:off x="0" y="0"/>
            <a:ext cx="12192000" cy="6858000"/>
          </a:xfrm>
          <a:prstGeom prst="rect">
            <a:avLst/>
          </a:prstGeom>
          <a:solidFill>
            <a:srgbClr val="DFA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7A8B10A-3C0D-2A48-98F6-ADE78EC1163B}"/>
              </a:ext>
            </a:extLst>
          </p:cNvPr>
          <p:cNvCxnSpPr>
            <a:cxnSpLocks/>
          </p:cNvCxnSpPr>
          <p:nvPr userDrawn="1"/>
        </p:nvCxnSpPr>
        <p:spPr>
          <a:xfrm>
            <a:off x="3463447" y="3441526"/>
            <a:ext cx="526510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23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A0C752-7530-FA48-BAE9-86A81192A9AF}"/>
              </a:ext>
            </a:extLst>
          </p:cNvPr>
          <p:cNvSpPr/>
          <p:nvPr userDrawn="1"/>
        </p:nvSpPr>
        <p:spPr>
          <a:xfrm>
            <a:off x="0" y="0"/>
            <a:ext cx="12192000" cy="6858000"/>
          </a:xfrm>
          <a:prstGeom prst="rect">
            <a:avLst/>
          </a:prstGeom>
          <a:solidFill>
            <a:srgbClr val="2E8F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89EE7-4D09-3E45-8944-6970D0ADD827}"/>
              </a:ext>
            </a:extLst>
          </p:cNvPr>
          <p:cNvSpPr>
            <a:spLocks noGrp="1"/>
          </p:cNvSpPr>
          <p:nvPr>
            <p:ph type="ctrTitle" hasCustomPrompt="1"/>
          </p:nvPr>
        </p:nvSpPr>
        <p:spPr>
          <a:xfrm>
            <a:off x="3048000" y="467350"/>
            <a:ext cx="6096000" cy="3765458"/>
          </a:xfrm>
          <a:ln w="28575">
            <a:solidFill>
              <a:schemeClr val="bg1"/>
            </a:solidFill>
          </a:ln>
        </p:spPr>
        <p:txBody>
          <a:bodyPr wrap="square" lIns="1005840" rIns="914400" anchor="ctr" anchorCtr="0">
            <a:noAutofit/>
          </a:bodyPr>
          <a:lstStyle>
            <a:lvl1pPr algn="ctr">
              <a:defRPr sz="4800">
                <a:solidFill>
                  <a:schemeClr val="bg1"/>
                </a:solidFill>
              </a:defRPr>
            </a:lvl1pPr>
          </a:lstStyle>
          <a:p>
            <a:r>
              <a:rPr lang="en-US" dirty="0"/>
              <a:t>Title Here </a:t>
            </a:r>
            <a:br>
              <a:rPr lang="en-US" dirty="0"/>
            </a:br>
            <a:r>
              <a:rPr lang="en-US" dirty="0"/>
              <a:t>Rockwell Regular</a:t>
            </a:r>
            <a:br>
              <a:rPr lang="en-US" dirty="0"/>
            </a:br>
            <a:r>
              <a:rPr lang="en-US" dirty="0"/>
              <a:t>Centered</a:t>
            </a:r>
          </a:p>
        </p:txBody>
      </p:sp>
      <p:sp>
        <p:nvSpPr>
          <p:cNvPr id="3" name="Subtitle 2">
            <a:extLst>
              <a:ext uri="{FF2B5EF4-FFF2-40B4-BE49-F238E27FC236}">
                <a16:creationId xmlns:a16="http://schemas.microsoft.com/office/drawing/2014/main" id="{26AAD161-2E34-CD44-BB15-81B5E1707545}"/>
              </a:ext>
            </a:extLst>
          </p:cNvPr>
          <p:cNvSpPr>
            <a:spLocks noGrp="1"/>
          </p:cNvSpPr>
          <p:nvPr>
            <p:ph type="subTitle" idx="1" hasCustomPrompt="1"/>
          </p:nvPr>
        </p:nvSpPr>
        <p:spPr>
          <a:xfrm>
            <a:off x="3048000" y="4450371"/>
            <a:ext cx="6096000" cy="640080"/>
          </a:xfrm>
        </p:spPr>
        <p:txBody>
          <a:bodyPr anchor="t" anchorCtr="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 Calibri Regular Centered</a:t>
            </a:r>
          </a:p>
        </p:txBody>
      </p:sp>
    </p:spTree>
    <p:extLst>
      <p:ext uri="{BB962C8B-B14F-4D97-AF65-F5344CB8AC3E}">
        <p14:creationId xmlns:p14="http://schemas.microsoft.com/office/powerpoint/2010/main" val="73204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A0C752-7530-FA48-BAE9-86A81192A9AF}"/>
              </a:ext>
            </a:extLst>
          </p:cNvPr>
          <p:cNvSpPr/>
          <p:nvPr userDrawn="1"/>
        </p:nvSpPr>
        <p:spPr>
          <a:xfrm>
            <a:off x="6096000" y="0"/>
            <a:ext cx="6096000" cy="6858000"/>
          </a:xfrm>
          <a:prstGeom prst="rect">
            <a:avLst/>
          </a:prstGeom>
          <a:solidFill>
            <a:srgbClr val="2E8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89EE7-4D09-3E45-8944-6970D0ADD827}"/>
              </a:ext>
            </a:extLst>
          </p:cNvPr>
          <p:cNvSpPr>
            <a:spLocks noGrp="1"/>
          </p:cNvSpPr>
          <p:nvPr>
            <p:ph type="ctrTitle" hasCustomPrompt="1"/>
          </p:nvPr>
        </p:nvSpPr>
        <p:spPr>
          <a:xfrm>
            <a:off x="6504973" y="467350"/>
            <a:ext cx="5278055" cy="3765458"/>
          </a:xfrm>
          <a:ln w="28575">
            <a:solidFill>
              <a:schemeClr val="bg1"/>
            </a:solidFill>
          </a:ln>
        </p:spPr>
        <p:txBody>
          <a:bodyPr lIns="0" rIns="182880" anchor="ctr" anchorCtr="0">
            <a:noAutofit/>
          </a:bodyPr>
          <a:lstStyle>
            <a:lvl1pPr algn="ctr">
              <a:defRPr sz="4800">
                <a:solidFill>
                  <a:schemeClr val="bg1"/>
                </a:solidFill>
              </a:defRPr>
            </a:lvl1pPr>
          </a:lstStyle>
          <a:p>
            <a:r>
              <a:rPr lang="en-US" dirty="0"/>
              <a:t>Title Here </a:t>
            </a:r>
            <a:br>
              <a:rPr lang="en-US" dirty="0"/>
            </a:br>
            <a:r>
              <a:rPr lang="en-US" dirty="0"/>
              <a:t>Rockwell </a:t>
            </a:r>
            <a:br>
              <a:rPr lang="en-US" dirty="0"/>
            </a:br>
            <a:r>
              <a:rPr lang="en-US" dirty="0"/>
              <a:t>Regular</a:t>
            </a:r>
            <a:br>
              <a:rPr lang="en-US" dirty="0"/>
            </a:br>
            <a:r>
              <a:rPr lang="en-US" dirty="0"/>
              <a:t>Centered</a:t>
            </a:r>
          </a:p>
        </p:txBody>
      </p:sp>
      <p:sp>
        <p:nvSpPr>
          <p:cNvPr id="3" name="Subtitle 2">
            <a:extLst>
              <a:ext uri="{FF2B5EF4-FFF2-40B4-BE49-F238E27FC236}">
                <a16:creationId xmlns:a16="http://schemas.microsoft.com/office/drawing/2014/main" id="{26AAD161-2E34-CD44-BB15-81B5E1707545}"/>
              </a:ext>
            </a:extLst>
          </p:cNvPr>
          <p:cNvSpPr>
            <a:spLocks noGrp="1"/>
          </p:cNvSpPr>
          <p:nvPr>
            <p:ph type="subTitle" idx="1" hasCustomPrompt="1"/>
          </p:nvPr>
        </p:nvSpPr>
        <p:spPr>
          <a:xfrm>
            <a:off x="6504973" y="4450371"/>
            <a:ext cx="5278055" cy="640080"/>
          </a:xfrm>
        </p:spPr>
        <p:txBody>
          <a:bodyPr anchor="t" anchorCtr="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 Calibri Regular Centered</a:t>
            </a:r>
          </a:p>
        </p:txBody>
      </p:sp>
      <p:sp>
        <p:nvSpPr>
          <p:cNvPr id="6" name="Rectangle 5">
            <a:extLst>
              <a:ext uri="{FF2B5EF4-FFF2-40B4-BE49-F238E27FC236}">
                <a16:creationId xmlns:a16="http://schemas.microsoft.com/office/drawing/2014/main" id="{111F129D-B825-0F44-AFD9-A9B8A6E622C5}"/>
              </a:ext>
            </a:extLst>
          </p:cNvPr>
          <p:cNvSpPr/>
          <p:nvPr userDrawn="1"/>
        </p:nvSpPr>
        <p:spPr>
          <a:xfrm>
            <a:off x="0" y="0"/>
            <a:ext cx="6096000" cy="6858000"/>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02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2FABD8AC-3B87-0C47-BDB8-1111C183B8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AE8A128-5A71-9E4C-8D0C-B2E3E3AB183C}"/>
              </a:ext>
            </a:extLst>
          </p:cNvPr>
          <p:cNvSpPr/>
          <p:nvPr userDrawn="1"/>
        </p:nvSpPr>
        <p:spPr>
          <a:xfrm>
            <a:off x="0" y="0"/>
            <a:ext cx="12192000" cy="1690688"/>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EF6C2-B1A7-C244-B976-ECD593A0424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97BB25A-F553-5046-9ABB-AD24450C1E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77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2FABD8AC-3B87-0C47-BDB8-1111C183B8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0BEDE4B-1BAB-1F46-8885-9F6C1D8B1F33}"/>
              </a:ext>
            </a:extLst>
          </p:cNvPr>
          <p:cNvSpPr/>
          <p:nvPr userDrawn="1"/>
        </p:nvSpPr>
        <p:spPr>
          <a:xfrm>
            <a:off x="0" y="0"/>
            <a:ext cx="12192000" cy="1690688"/>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EF6C2-B1A7-C244-B976-ECD593A0424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97BB25A-F553-5046-9ABB-AD24450C1E70}"/>
              </a:ext>
            </a:extLst>
          </p:cNvPr>
          <p:cNvSpPr>
            <a:spLocks noGrp="1"/>
          </p:cNvSpPr>
          <p:nvPr>
            <p:ph idx="1"/>
          </p:nvPr>
        </p:nvSpPr>
        <p:spPr/>
        <p:txBody>
          <a:bodyPr/>
          <a:lstStyle>
            <a:lvl1pPr>
              <a:buClr>
                <a:srgbClr val="2E8F97"/>
              </a:buClr>
              <a:defRPr/>
            </a:lvl1pPr>
            <a:lvl2pPr>
              <a:buClr>
                <a:srgbClr val="2E8F97"/>
              </a:buClr>
              <a:defRPr/>
            </a:lvl2pPr>
            <a:lvl3pPr>
              <a:buClr>
                <a:srgbClr val="2E8F97"/>
              </a:buClr>
              <a:defRPr/>
            </a:lvl3pPr>
            <a:lvl4pPr>
              <a:buClr>
                <a:srgbClr val="2E8F97"/>
              </a:buClr>
              <a:defRPr/>
            </a:lvl4pPr>
            <a:lvl5pPr>
              <a:buClr>
                <a:srgbClr val="2E8F9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C3022DF-4CFD-3248-9023-910A3E8C08AC}"/>
              </a:ext>
            </a:extLst>
          </p:cNvPr>
          <p:cNvSpPr/>
          <p:nvPr userDrawn="1"/>
        </p:nvSpPr>
        <p:spPr>
          <a:xfrm>
            <a:off x="0" y="6210300"/>
            <a:ext cx="12192000" cy="647700"/>
          </a:xfrm>
          <a:prstGeom prst="rect">
            <a:avLst/>
          </a:prstGeom>
          <a:solidFill>
            <a:srgbClr val="2E8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084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079B2C-CBBF-194E-B8EE-28CB9C2C6B22}"/>
              </a:ext>
            </a:extLst>
          </p:cNvPr>
          <p:cNvSpPr/>
          <p:nvPr userDrawn="1"/>
        </p:nvSpPr>
        <p:spPr>
          <a:xfrm>
            <a:off x="0" y="0"/>
            <a:ext cx="12192000" cy="6858000"/>
          </a:xfrm>
          <a:prstGeom prst="rect">
            <a:avLst/>
          </a:prstGeom>
          <a:solidFill>
            <a:srgbClr val="DFA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EF6C2-B1A7-C244-B976-ECD593A0424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97BB25A-F553-5046-9ABB-AD24450C1E7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0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079B2C-CBBF-194E-B8EE-28CB9C2C6B22}"/>
              </a:ext>
            </a:extLst>
          </p:cNvPr>
          <p:cNvSpPr/>
          <p:nvPr userDrawn="1"/>
        </p:nvSpPr>
        <p:spPr>
          <a:xfrm>
            <a:off x="0" y="0"/>
            <a:ext cx="12192000" cy="6858000"/>
          </a:xfrm>
          <a:prstGeom prst="rect">
            <a:avLst/>
          </a:prstGeom>
          <a:solidFill>
            <a:srgbClr val="2E8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EF6C2-B1A7-C244-B976-ECD593A0424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97BB25A-F553-5046-9ABB-AD24450C1E7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17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948C-69FA-3B4E-BE2D-227BD397F2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D0599-B08F-C241-95DE-BCF2CE62B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3459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4ED9-3C64-E04D-AEB9-21479F081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7AE0B-AEAF-6844-B366-0C324C12C2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E34826-7F62-D74A-9818-7C360D25DE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75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AE7975-C9C1-9A4C-9AB7-E337C6A07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0CB41C-C092-2841-B0AC-7BA1252B2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940BD3A-54CB-1947-8D17-D7CD6A95C5FF}"/>
              </a:ext>
            </a:extLst>
          </p:cNvPr>
          <p:cNvSpPr/>
          <p:nvPr userDrawn="1"/>
        </p:nvSpPr>
        <p:spPr>
          <a:xfrm>
            <a:off x="0" y="6176963"/>
            <a:ext cx="12192000" cy="681037"/>
          </a:xfrm>
          <a:prstGeom prst="rect">
            <a:avLst/>
          </a:prstGeom>
          <a:solidFill>
            <a:srgbClr val="DFA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0835211"/>
      </p:ext>
    </p:extLst>
  </p:cSld>
  <p:clrMap bg1="lt1" tx1="dk1" bg2="lt2" tx2="dk2" accent1="accent1" accent2="accent2" accent3="accent3" accent4="accent4" accent5="accent5" accent6="accent6" hlink="hlink" folHlink="folHlink"/>
  <p:sldLayoutIdLst>
    <p:sldLayoutId id="2147483668" r:id="rId1"/>
    <p:sldLayoutId id="2147483695" r:id="rId2"/>
    <p:sldLayoutId id="2147483698" r:id="rId3"/>
    <p:sldLayoutId id="2147483669" r:id="rId4"/>
    <p:sldLayoutId id="2147483694" r:id="rId5"/>
    <p:sldLayoutId id="2147483692" r:id="rId6"/>
    <p:sldLayoutId id="2147483693" r:id="rId7"/>
    <p:sldLayoutId id="2147483670" r:id="rId8"/>
    <p:sldLayoutId id="2147483671" r:id="rId9"/>
    <p:sldLayoutId id="2147483691" r:id="rId10"/>
    <p:sldLayoutId id="2147483672" r:id="rId11"/>
    <p:sldLayoutId id="2147483675" r:id="rId12"/>
    <p:sldLayoutId id="2147483674" r:id="rId13"/>
    <p:sldLayoutId id="2147483696" r:id="rId14"/>
    <p:sldLayoutId id="2147483697" r:id="rId15"/>
  </p:sldLayoutIdLst>
  <p:txStyles>
    <p:titleStyle>
      <a:lvl1pPr algn="l" defTabSz="914400" rtl="0" eaLnBrk="1" latinLnBrk="0" hangingPunct="1">
        <a:lnSpc>
          <a:spcPct val="90000"/>
        </a:lnSpc>
        <a:spcBef>
          <a:spcPct val="0"/>
        </a:spcBef>
        <a:buNone/>
        <a:defRPr sz="4800" b="0" i="0" kern="1200">
          <a:solidFill>
            <a:schemeClr val="tx1"/>
          </a:solidFill>
          <a:latin typeface="Rockwell" panose="02060603020205020403" pitchFamily="18" charset="77"/>
          <a:ea typeface="+mj-ea"/>
          <a:cs typeface="Amatic SC" pitchFamily="2" charset="-79"/>
        </a:defRPr>
      </a:lvl1pPr>
    </p:titleStyle>
    <p:bodyStyle>
      <a:lvl1pPr marL="228600" indent="-228600" algn="l" defTabSz="914400" rtl="0" eaLnBrk="1" latinLnBrk="0" hangingPunct="1">
        <a:lnSpc>
          <a:spcPct val="90000"/>
        </a:lnSpc>
        <a:spcBef>
          <a:spcPts val="1000"/>
        </a:spcBef>
        <a:buClr>
          <a:srgbClr val="DFAF53"/>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DFAF53"/>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DFAF53"/>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DFAF53"/>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DFAF53"/>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5004-829F-894E-8748-E2617B1C04E9}"/>
              </a:ext>
            </a:extLst>
          </p:cNvPr>
          <p:cNvSpPr>
            <a:spLocks noGrp="1"/>
          </p:cNvSpPr>
          <p:nvPr>
            <p:ph type="ctrTitle"/>
          </p:nvPr>
        </p:nvSpPr>
        <p:spPr>
          <a:xfrm>
            <a:off x="3343274" y="467350"/>
            <a:ext cx="5800725" cy="3765458"/>
          </a:xfrm>
        </p:spPr>
        <p:txBody>
          <a:bodyPr/>
          <a:lstStyle/>
          <a:p>
            <a:r>
              <a:rPr lang="en-US" sz="8800" dirty="0"/>
              <a:t>Co-op 101</a:t>
            </a:r>
          </a:p>
        </p:txBody>
      </p:sp>
      <p:sp>
        <p:nvSpPr>
          <p:cNvPr id="5" name="Subtitle 4">
            <a:extLst>
              <a:ext uri="{FF2B5EF4-FFF2-40B4-BE49-F238E27FC236}">
                <a16:creationId xmlns:a16="http://schemas.microsoft.com/office/drawing/2014/main" id="{9D0F6391-1538-BE42-BD7D-0042218A2B9D}"/>
              </a:ext>
            </a:extLst>
          </p:cNvPr>
          <p:cNvSpPr>
            <a:spLocks noGrp="1"/>
          </p:cNvSpPr>
          <p:nvPr>
            <p:ph type="subTitle" idx="1"/>
          </p:nvPr>
        </p:nvSpPr>
        <p:spPr>
          <a:xfrm>
            <a:off x="1533525" y="4450371"/>
            <a:ext cx="9134475" cy="555324"/>
          </a:xfrm>
        </p:spPr>
        <p:txBody>
          <a:bodyPr>
            <a:noAutofit/>
          </a:bodyPr>
          <a:lstStyle/>
          <a:p>
            <a:r>
              <a:rPr lang="en-US" sz="3600" dirty="0"/>
              <a:t>Why the co-op business model sets us apart from other utilities and traditional businesses</a:t>
            </a:r>
          </a:p>
        </p:txBody>
      </p:sp>
    </p:spTree>
    <p:extLst>
      <p:ext uri="{BB962C8B-B14F-4D97-AF65-F5344CB8AC3E}">
        <p14:creationId xmlns:p14="http://schemas.microsoft.com/office/powerpoint/2010/main" val="260270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7200-9ACA-47A4-AFD2-8A06FCCCC603}"/>
              </a:ext>
            </a:extLst>
          </p:cNvPr>
          <p:cNvSpPr>
            <a:spLocks noGrp="1"/>
          </p:cNvSpPr>
          <p:nvPr>
            <p:ph type="title"/>
          </p:nvPr>
        </p:nvSpPr>
        <p:spPr>
          <a:xfrm>
            <a:off x="838200" y="365125"/>
            <a:ext cx="11164614" cy="1325563"/>
          </a:xfrm>
        </p:spPr>
        <p:txBody>
          <a:bodyPr>
            <a:normAutofit/>
          </a:bodyPr>
          <a:lstStyle/>
          <a:p>
            <a:r>
              <a:rPr lang="en-US" dirty="0"/>
              <a:t>Closer Look: Concern for Community</a:t>
            </a:r>
          </a:p>
        </p:txBody>
      </p:sp>
      <p:sp>
        <p:nvSpPr>
          <p:cNvPr id="3" name="Content Placeholder 2">
            <a:extLst>
              <a:ext uri="{FF2B5EF4-FFF2-40B4-BE49-F238E27FC236}">
                <a16:creationId xmlns:a16="http://schemas.microsoft.com/office/drawing/2014/main" id="{4F6D03CE-46C8-4A5A-9FC5-4D5EA676BA33}"/>
              </a:ext>
            </a:extLst>
          </p:cNvPr>
          <p:cNvSpPr>
            <a:spLocks noGrp="1"/>
          </p:cNvSpPr>
          <p:nvPr>
            <p:ph idx="1"/>
          </p:nvPr>
        </p:nvSpPr>
        <p:spPr>
          <a:xfrm>
            <a:off x="156543" y="2141537"/>
            <a:ext cx="5322030" cy="3091944"/>
          </a:xfrm>
        </p:spPr>
        <p:txBody>
          <a:bodyPr/>
          <a:lstStyle/>
          <a:p>
            <a:r>
              <a:rPr lang="en-US" dirty="0"/>
              <a:t>The essential DNA of co-ops.</a:t>
            </a:r>
          </a:p>
          <a:p>
            <a:r>
              <a:rPr lang="en-US" dirty="0"/>
              <a:t>It’s all about the common good.</a:t>
            </a:r>
          </a:p>
          <a:p>
            <a:r>
              <a:rPr lang="en-US" dirty="0"/>
              <a:t>Because of the co-op business model, co-ops care about people over profits and are a catalyst for good in their communities.</a:t>
            </a:r>
          </a:p>
          <a:p>
            <a:endParaRPr lang="en-US" dirty="0"/>
          </a:p>
        </p:txBody>
      </p:sp>
      <p:pic>
        <p:nvPicPr>
          <p:cNvPr id="4" name="Picture 3">
            <a:extLst>
              <a:ext uri="{FF2B5EF4-FFF2-40B4-BE49-F238E27FC236}">
                <a16:creationId xmlns:a16="http://schemas.microsoft.com/office/drawing/2014/main" id="{06263BD0-F57D-4F5B-8A21-2FF8228B4A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9275" y="1825625"/>
            <a:ext cx="3020537" cy="3914775"/>
          </a:xfrm>
          <a:prstGeom prst="rect">
            <a:avLst/>
          </a:prstGeom>
        </p:spPr>
      </p:pic>
      <p:sp>
        <p:nvSpPr>
          <p:cNvPr id="5" name="TextBox 4">
            <a:extLst>
              <a:ext uri="{FF2B5EF4-FFF2-40B4-BE49-F238E27FC236}">
                <a16:creationId xmlns:a16="http://schemas.microsoft.com/office/drawing/2014/main" id="{8D1C1059-9194-4FA9-8424-6C76C61E38A1}"/>
              </a:ext>
            </a:extLst>
          </p:cNvPr>
          <p:cNvSpPr txBox="1"/>
          <p:nvPr/>
        </p:nvSpPr>
        <p:spPr>
          <a:xfrm>
            <a:off x="9654316" y="5790698"/>
            <a:ext cx="1077667" cy="338554"/>
          </a:xfrm>
          <a:prstGeom prst="rect">
            <a:avLst/>
          </a:prstGeom>
          <a:noFill/>
        </p:spPr>
        <p:txBody>
          <a:bodyPr wrap="none" rtlCol="0">
            <a:spAutoFit/>
          </a:bodyPr>
          <a:lstStyle/>
          <a:p>
            <a:r>
              <a:rPr lang="en-US" sz="1600" dirty="0"/>
              <a:t>Youth Tour</a:t>
            </a:r>
          </a:p>
        </p:txBody>
      </p:sp>
      <p:pic>
        <p:nvPicPr>
          <p:cNvPr id="6" name="Picture 5">
            <a:extLst>
              <a:ext uri="{FF2B5EF4-FFF2-40B4-BE49-F238E27FC236}">
                <a16:creationId xmlns:a16="http://schemas.microsoft.com/office/drawing/2014/main" id="{4BC450C1-804A-498F-AC54-A19A0DF711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3429" y="2857331"/>
            <a:ext cx="1559078" cy="1919761"/>
          </a:xfrm>
          <a:prstGeom prst="rect">
            <a:avLst/>
          </a:prstGeom>
        </p:spPr>
      </p:pic>
    </p:spTree>
    <p:extLst>
      <p:ext uri="{BB962C8B-B14F-4D97-AF65-F5344CB8AC3E}">
        <p14:creationId xmlns:p14="http://schemas.microsoft.com/office/powerpoint/2010/main" val="381329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81F7-03BF-4390-B1E1-28DDD41B7EB1}"/>
              </a:ext>
            </a:extLst>
          </p:cNvPr>
          <p:cNvSpPr>
            <a:spLocks noGrp="1"/>
          </p:cNvSpPr>
          <p:nvPr>
            <p:ph type="title"/>
          </p:nvPr>
        </p:nvSpPr>
        <p:spPr>
          <a:xfrm>
            <a:off x="866775" y="365125"/>
            <a:ext cx="11189757" cy="1325563"/>
          </a:xfrm>
        </p:spPr>
        <p:txBody>
          <a:bodyPr>
            <a:normAutofit/>
          </a:bodyPr>
          <a:lstStyle/>
          <a:p>
            <a:r>
              <a:rPr lang="en-US" dirty="0"/>
              <a:t>Connecting the Dots: Members</a:t>
            </a:r>
          </a:p>
        </p:txBody>
      </p:sp>
      <p:sp>
        <p:nvSpPr>
          <p:cNvPr id="5" name="TextBox 4">
            <a:extLst>
              <a:ext uri="{FF2B5EF4-FFF2-40B4-BE49-F238E27FC236}">
                <a16:creationId xmlns:a16="http://schemas.microsoft.com/office/drawing/2014/main" id="{DA97F7D7-FE95-486C-8881-2D4B666E73C7}"/>
              </a:ext>
            </a:extLst>
          </p:cNvPr>
          <p:cNvSpPr txBox="1"/>
          <p:nvPr/>
        </p:nvSpPr>
        <p:spPr>
          <a:xfrm>
            <a:off x="575733" y="1928638"/>
            <a:ext cx="2973763" cy="449353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Member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Clr>
                <a:srgbClr val="2E8F97"/>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Reliability</a:t>
            </a:r>
          </a:p>
          <a:p>
            <a:pPr marL="800100" lvl="1" indent="-342900">
              <a:buClr>
                <a:srgbClr val="2E8F97"/>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Responsiveness</a:t>
            </a:r>
          </a:p>
          <a:p>
            <a:pPr marL="800100" lvl="1" indent="-342900">
              <a:buClr>
                <a:srgbClr val="2E8F97"/>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Convenience</a:t>
            </a:r>
          </a:p>
          <a:p>
            <a:pPr marL="800100" lvl="1" indent="-342900">
              <a:buClr>
                <a:srgbClr val="2E8F97"/>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a:p>
            <a:pPr marL="800100" lvl="1" indent="-342900">
              <a:buClr>
                <a:srgbClr val="2E8F97"/>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Honesty</a:t>
            </a:r>
          </a:p>
          <a:p>
            <a:pPr marL="800100" lvl="1" indent="-342900">
              <a:buClr>
                <a:srgbClr val="2E8F97"/>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Respect </a:t>
            </a:r>
          </a:p>
          <a:p>
            <a:pPr marL="800100" lvl="1" indent="-342900">
              <a:buClr>
                <a:srgbClr val="2E8F97"/>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Value</a:t>
            </a:r>
          </a:p>
          <a:p>
            <a:pPr marL="800100" lvl="1" indent="-342900">
              <a:buClr>
                <a:srgbClr val="2E8F97"/>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Service</a:t>
            </a:r>
          </a:p>
          <a:p>
            <a:pPr marL="800100" lvl="1" indent="-342900">
              <a:buClr>
                <a:srgbClr val="2E8F97"/>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Authenticity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E782105F-C440-4F73-85F1-84602736D015}"/>
              </a:ext>
            </a:extLst>
          </p:cNvPr>
          <p:cNvCxnSpPr>
            <a:cxnSpLocks/>
          </p:cNvCxnSpPr>
          <p:nvPr/>
        </p:nvCxnSpPr>
        <p:spPr>
          <a:xfrm>
            <a:off x="575733" y="2537895"/>
            <a:ext cx="5118112"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9" name="Picture 8" descr="A group of people standing next to a tree&#10;&#10;Description automatically generated">
            <a:extLst>
              <a:ext uri="{FF2B5EF4-FFF2-40B4-BE49-F238E27FC236}">
                <a16:creationId xmlns:a16="http://schemas.microsoft.com/office/drawing/2014/main" id="{F3DAC0F4-C20F-4604-AC04-0F8D71A23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5176" y="2217803"/>
            <a:ext cx="5118112" cy="3410681"/>
          </a:xfrm>
          <a:prstGeom prst="rect">
            <a:avLst/>
          </a:prstGeom>
        </p:spPr>
      </p:pic>
    </p:spTree>
    <p:extLst>
      <p:ext uri="{BB962C8B-B14F-4D97-AF65-F5344CB8AC3E}">
        <p14:creationId xmlns:p14="http://schemas.microsoft.com/office/powerpoint/2010/main" val="80738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2D8A-036A-499E-A5F3-DD3A13CCD14E}"/>
              </a:ext>
            </a:extLst>
          </p:cNvPr>
          <p:cNvSpPr>
            <a:spLocks noGrp="1"/>
          </p:cNvSpPr>
          <p:nvPr>
            <p:ph type="title"/>
          </p:nvPr>
        </p:nvSpPr>
        <p:spPr/>
        <p:txBody>
          <a:bodyPr/>
          <a:lstStyle/>
          <a:p>
            <a:r>
              <a:rPr lang="en-US" dirty="0"/>
              <a:t>Cooperative Advantage</a:t>
            </a:r>
          </a:p>
        </p:txBody>
      </p:sp>
      <p:pic>
        <p:nvPicPr>
          <p:cNvPr id="8" name="Content Placeholder 7">
            <a:extLst>
              <a:ext uri="{FF2B5EF4-FFF2-40B4-BE49-F238E27FC236}">
                <a16:creationId xmlns:a16="http://schemas.microsoft.com/office/drawing/2014/main" id="{B7AF0C08-B078-4802-A473-F69663FBF525}"/>
              </a:ext>
            </a:extLst>
          </p:cNvPr>
          <p:cNvPicPr>
            <a:picLocks noGrp="1" noChangeAspect="1"/>
          </p:cNvPicPr>
          <p:nvPr>
            <p:ph idx="1"/>
          </p:nvPr>
        </p:nvPicPr>
        <p:blipFill>
          <a:blip r:embed="rId3"/>
          <a:stretch>
            <a:fillRect/>
          </a:stretch>
        </p:blipFill>
        <p:spPr>
          <a:xfrm>
            <a:off x="10212111" y="1765084"/>
            <a:ext cx="1603387" cy="3785944"/>
          </a:xfrm>
          <a:prstGeom prst="rect">
            <a:avLst/>
          </a:prstGeom>
        </p:spPr>
      </p:pic>
      <p:sp>
        <p:nvSpPr>
          <p:cNvPr id="9" name="Google Shape;516;p14">
            <a:extLst>
              <a:ext uri="{FF2B5EF4-FFF2-40B4-BE49-F238E27FC236}">
                <a16:creationId xmlns:a16="http://schemas.microsoft.com/office/drawing/2014/main" id="{A7DB4966-4A62-48EF-8ADE-5B87A46C471C}"/>
              </a:ext>
            </a:extLst>
          </p:cNvPr>
          <p:cNvSpPr/>
          <p:nvPr/>
        </p:nvSpPr>
        <p:spPr>
          <a:xfrm>
            <a:off x="8261224" y="4798647"/>
            <a:ext cx="1605600" cy="726800"/>
          </a:xfrm>
          <a:prstGeom prst="rect">
            <a:avLst/>
          </a:prstGeom>
          <a:solidFill>
            <a:schemeClr val="accent4">
              <a:lumMod val="75000"/>
              <a:alpha val="37254"/>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 name="Google Shape;517;p14">
            <a:extLst>
              <a:ext uri="{FF2B5EF4-FFF2-40B4-BE49-F238E27FC236}">
                <a16:creationId xmlns:a16="http://schemas.microsoft.com/office/drawing/2014/main" id="{1B9A67F5-2F48-4C54-9B0F-9A82311D1209}"/>
              </a:ext>
            </a:extLst>
          </p:cNvPr>
          <p:cNvSpPr/>
          <p:nvPr/>
        </p:nvSpPr>
        <p:spPr>
          <a:xfrm>
            <a:off x="6302400" y="5495353"/>
            <a:ext cx="1605600" cy="96800"/>
          </a:xfrm>
          <a:prstGeom prst="rect">
            <a:avLst/>
          </a:prstGeom>
          <a:solidFill>
            <a:schemeClr val="accent4">
              <a:lumMod val="60000"/>
              <a:lumOff val="40000"/>
              <a:alpha val="37254"/>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 name="Google Shape;515;p14">
            <a:extLst>
              <a:ext uri="{FF2B5EF4-FFF2-40B4-BE49-F238E27FC236}">
                <a16:creationId xmlns:a16="http://schemas.microsoft.com/office/drawing/2014/main" id="{2AE9D473-5484-4ADC-A2C3-2630DBB0C6DB}"/>
              </a:ext>
            </a:extLst>
          </p:cNvPr>
          <p:cNvSpPr/>
          <p:nvPr/>
        </p:nvSpPr>
        <p:spPr>
          <a:xfrm flipH="1">
            <a:off x="261502" y="2080044"/>
            <a:ext cx="5374210" cy="3164399"/>
          </a:xfrm>
          <a:prstGeom prst="wedgeRoundRectCallout">
            <a:avLst>
              <a:gd name="adj1" fmla="val -89275"/>
              <a:gd name="adj2" fmla="val -51257"/>
              <a:gd name="adj3" fmla="val 0"/>
            </a:avLst>
          </a:prstGeom>
          <a:solidFill>
            <a:srgbClr val="EEE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Google Shape;522;p14">
            <a:extLst>
              <a:ext uri="{FF2B5EF4-FFF2-40B4-BE49-F238E27FC236}">
                <a16:creationId xmlns:a16="http://schemas.microsoft.com/office/drawing/2014/main" id="{06ED9ED4-AF97-4086-AA1E-0697AC1292A9}"/>
              </a:ext>
            </a:extLst>
          </p:cNvPr>
          <p:cNvSpPr txBox="1"/>
          <p:nvPr/>
        </p:nvSpPr>
        <p:spPr>
          <a:xfrm>
            <a:off x="505034" y="2193643"/>
            <a:ext cx="4180000" cy="11536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2400"/>
              <a:buFontTx/>
              <a:buNone/>
              <a:tabLst/>
              <a:defRPr/>
            </a:pPr>
            <a:r>
              <a:rPr kumimoji="0" lang="en" sz="3600" b="0" i="0" u="none" strike="noStrike" kern="0" cap="none" spc="0" normalizeH="0" baseline="0" noProof="0" dirty="0">
                <a:ln>
                  <a:noFill/>
                </a:ln>
                <a:solidFill>
                  <a:srgbClr val="000000"/>
                </a:solidFill>
                <a:effectLst/>
                <a:uLnTx/>
                <a:uFillTx/>
                <a:latin typeface="Calibri" panose="020F0502020204030204"/>
                <a:ea typeface="Roboto"/>
                <a:cs typeface="Roboto"/>
                <a:sym typeface="Roboto"/>
              </a:rPr>
              <a:t>78% </a:t>
            </a:r>
            <a:r>
              <a:rPr kumimoji="0" lang="en-US" sz="3600" b="0" i="0" u="none" strike="noStrike" kern="0" cap="none" spc="0" normalizeH="0" baseline="0" noProof="0" dirty="0">
                <a:ln>
                  <a:noFill/>
                </a:ln>
                <a:solidFill>
                  <a:srgbClr val="000000"/>
                </a:solidFill>
                <a:effectLst/>
                <a:uLnTx/>
                <a:uFillTx/>
                <a:latin typeface="Calibri" panose="020F0502020204030204"/>
                <a:ea typeface="Roboto"/>
                <a:cs typeface="Roboto"/>
                <a:sym typeface="Roboto"/>
              </a:rPr>
              <a:t>are more likely to </a:t>
            </a:r>
            <a:r>
              <a:rPr kumimoji="0" lang="en" sz="3600" b="0" i="0" u="none" strike="noStrike" kern="0" cap="none" spc="0" normalizeH="0" baseline="0" noProof="0" dirty="0">
                <a:ln>
                  <a:noFill/>
                </a:ln>
                <a:solidFill>
                  <a:srgbClr val="000000"/>
                </a:solidFill>
                <a:effectLst/>
                <a:uLnTx/>
                <a:uFillTx/>
                <a:latin typeface="Calibri" panose="020F0502020204030204"/>
                <a:ea typeface="Roboto"/>
                <a:cs typeface="Roboto"/>
                <a:sym typeface="Roboto"/>
              </a:rPr>
              <a:t>purchase goods &amp; services from a business they know is a cooperative.</a:t>
            </a:r>
            <a:endParaRPr kumimoji="0" sz="3600" b="0" i="0" u="none" strike="noStrike" kern="0" cap="none" spc="0" normalizeH="0" baseline="0" noProof="0" dirty="0">
              <a:ln>
                <a:noFill/>
              </a:ln>
              <a:solidFill>
                <a:srgbClr val="000000"/>
              </a:solidFill>
              <a:effectLst/>
              <a:uLnTx/>
              <a:uFillTx/>
              <a:latin typeface="Calibri" panose="020F0502020204030204"/>
              <a:ea typeface="Roboto"/>
              <a:cs typeface="Roboto"/>
              <a:sym typeface="Roboto"/>
            </a:endParaRPr>
          </a:p>
        </p:txBody>
      </p:sp>
      <p:pic>
        <p:nvPicPr>
          <p:cNvPr id="13" name="Picture 12">
            <a:extLst>
              <a:ext uri="{FF2B5EF4-FFF2-40B4-BE49-F238E27FC236}">
                <a16:creationId xmlns:a16="http://schemas.microsoft.com/office/drawing/2014/main" id="{9100156B-4DB7-4AFE-BC3F-31DD03EDD3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034" y="5302648"/>
            <a:ext cx="636802" cy="759101"/>
          </a:xfrm>
          <a:prstGeom prst="rect">
            <a:avLst/>
          </a:prstGeom>
        </p:spPr>
      </p:pic>
      <p:sp>
        <p:nvSpPr>
          <p:cNvPr id="14" name="Google Shape;514;p14">
            <a:extLst>
              <a:ext uri="{FF2B5EF4-FFF2-40B4-BE49-F238E27FC236}">
                <a16:creationId xmlns:a16="http://schemas.microsoft.com/office/drawing/2014/main" id="{08893D2B-26F1-4AC6-9F47-AB83111137FB}"/>
              </a:ext>
            </a:extLst>
          </p:cNvPr>
          <p:cNvSpPr txBox="1"/>
          <p:nvPr/>
        </p:nvSpPr>
        <p:spPr>
          <a:xfrm>
            <a:off x="6449224" y="5628878"/>
            <a:ext cx="1812000" cy="6396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r>
              <a:rPr kumimoji="0" lang="en" sz="2000" b="0" i="0" u="none" strike="noStrike" kern="0" cap="none" spc="0" normalizeH="0" baseline="0" noProof="0" dirty="0">
                <a:ln>
                  <a:noFill/>
                </a:ln>
                <a:solidFill>
                  <a:srgbClr val="999999"/>
                </a:solidFill>
                <a:effectLst/>
                <a:uLnTx/>
                <a:uFillTx/>
                <a:latin typeface="Calibri" panose="020F0502020204030204"/>
                <a:ea typeface="Roboto Light"/>
                <a:cs typeface="Roboto Light"/>
                <a:sym typeface="Roboto Light"/>
              </a:rPr>
              <a:t>less likely</a:t>
            </a:r>
            <a:endParaRPr kumimoji="0" sz="2000" b="0" i="0" u="none" strike="noStrike" kern="0" cap="none" spc="0" normalizeH="0" baseline="0" noProof="0" dirty="0">
              <a:ln>
                <a:noFill/>
              </a:ln>
              <a:solidFill>
                <a:srgbClr val="999999"/>
              </a:solidFill>
              <a:effectLst/>
              <a:uLnTx/>
              <a:uFillTx/>
              <a:latin typeface="Calibri" panose="020F0502020204030204"/>
              <a:ea typeface="Roboto Light"/>
              <a:cs typeface="Roboto Light"/>
              <a:sym typeface="Roboto Light"/>
            </a:endParaRPr>
          </a:p>
        </p:txBody>
      </p:sp>
      <p:sp>
        <p:nvSpPr>
          <p:cNvPr id="15" name="Rectangle 14">
            <a:extLst>
              <a:ext uri="{FF2B5EF4-FFF2-40B4-BE49-F238E27FC236}">
                <a16:creationId xmlns:a16="http://schemas.microsoft.com/office/drawing/2014/main" id="{BC7AF55B-9FA7-45EB-B828-16D7608DB3A0}"/>
              </a:ext>
            </a:extLst>
          </p:cNvPr>
          <p:cNvSpPr/>
          <p:nvPr/>
        </p:nvSpPr>
        <p:spPr>
          <a:xfrm>
            <a:off x="10522323" y="2339341"/>
            <a:ext cx="982962" cy="646331"/>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000000"/>
              </a:buClr>
              <a:buSzPts val="3600"/>
              <a:buFontTx/>
              <a:buNone/>
              <a:tabLst/>
              <a:defRPr/>
            </a:pPr>
            <a:r>
              <a:rPr kumimoji="0" lang="en" sz="3600" b="0" i="0" u="none" strike="noStrike" kern="0" cap="none" spc="0" normalizeH="0" baseline="0" noProof="0" dirty="0">
                <a:ln>
                  <a:noFill/>
                </a:ln>
                <a:solidFill>
                  <a:prstClr val="black"/>
                </a:solidFill>
                <a:effectLst/>
                <a:uLnTx/>
                <a:uFillTx/>
                <a:latin typeface="Calibri" panose="020F0502020204030204"/>
                <a:ea typeface="Oswald"/>
                <a:cs typeface="Oswald"/>
                <a:sym typeface="Oswald"/>
              </a:rPr>
              <a:t>78%</a:t>
            </a:r>
          </a:p>
        </p:txBody>
      </p:sp>
      <p:sp>
        <p:nvSpPr>
          <p:cNvPr id="16" name="Google Shape;518;p14">
            <a:extLst>
              <a:ext uri="{FF2B5EF4-FFF2-40B4-BE49-F238E27FC236}">
                <a16:creationId xmlns:a16="http://schemas.microsoft.com/office/drawing/2014/main" id="{98CECF0F-65F7-4853-BE74-0FEE4F0AC1DB}"/>
              </a:ext>
            </a:extLst>
          </p:cNvPr>
          <p:cNvSpPr txBox="1"/>
          <p:nvPr/>
        </p:nvSpPr>
        <p:spPr>
          <a:xfrm>
            <a:off x="8250174" y="5586243"/>
            <a:ext cx="1812000" cy="100946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r>
              <a:rPr kumimoji="0" lang="en-US" sz="2000" b="0" i="0" u="none" strike="noStrike" kern="0" cap="none" spc="0" normalizeH="0" baseline="0" noProof="0" dirty="0">
                <a:ln>
                  <a:noFill/>
                </a:ln>
                <a:solidFill>
                  <a:srgbClr val="999999"/>
                </a:solidFill>
                <a:effectLst/>
                <a:uLnTx/>
                <a:uFillTx/>
                <a:latin typeface="Calibri" panose="020F0502020204030204"/>
                <a:ea typeface="Roboto Light"/>
                <a:cs typeface="Roboto Light"/>
                <a:sym typeface="Roboto Light"/>
              </a:rPr>
              <a:t>No difference</a:t>
            </a:r>
          </a:p>
        </p:txBody>
      </p:sp>
      <p:sp>
        <p:nvSpPr>
          <p:cNvPr id="17" name="Google Shape;519;p14">
            <a:extLst>
              <a:ext uri="{FF2B5EF4-FFF2-40B4-BE49-F238E27FC236}">
                <a16:creationId xmlns:a16="http://schemas.microsoft.com/office/drawing/2014/main" id="{8F82FD0A-D692-4930-8FC6-0C08ED87BAC5}"/>
              </a:ext>
            </a:extLst>
          </p:cNvPr>
          <p:cNvSpPr txBox="1"/>
          <p:nvPr/>
        </p:nvSpPr>
        <p:spPr>
          <a:xfrm>
            <a:off x="6242824" y="4678621"/>
            <a:ext cx="1812000" cy="100946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3600"/>
              <a:buFontTx/>
              <a:buNone/>
              <a:tabLst/>
              <a:defRPr/>
            </a:pPr>
            <a:r>
              <a:rPr kumimoji="0" lang="en" sz="3600" b="0" i="0" u="none" strike="noStrike" kern="0" cap="none" spc="0" normalizeH="0" baseline="0" noProof="0" dirty="0">
                <a:ln>
                  <a:noFill/>
                </a:ln>
                <a:solidFill>
                  <a:prstClr val="black"/>
                </a:solidFill>
                <a:effectLst/>
                <a:uLnTx/>
                <a:uFillTx/>
                <a:latin typeface="Calibri" panose="020F0502020204030204"/>
                <a:ea typeface="Oswald"/>
                <a:cs typeface="Oswald"/>
                <a:sym typeface="Oswald"/>
              </a:rPr>
              <a:t>2%</a:t>
            </a:r>
            <a:endParaRPr kumimoji="0" sz="3600" b="0" i="0" u="none" strike="noStrike" kern="0" cap="none" spc="0" normalizeH="0" baseline="0" noProof="0" dirty="0">
              <a:ln>
                <a:noFill/>
              </a:ln>
              <a:solidFill>
                <a:prstClr val="black"/>
              </a:solidFill>
              <a:effectLst/>
              <a:uLnTx/>
              <a:uFillTx/>
              <a:latin typeface="Calibri" panose="020F0502020204030204"/>
              <a:ea typeface="Oswald"/>
              <a:cs typeface="Oswald"/>
              <a:sym typeface="Oswald"/>
            </a:endParaRPr>
          </a:p>
        </p:txBody>
      </p:sp>
      <p:sp>
        <p:nvSpPr>
          <p:cNvPr id="18" name="Google Shape;525;p14">
            <a:extLst>
              <a:ext uri="{FF2B5EF4-FFF2-40B4-BE49-F238E27FC236}">
                <a16:creationId xmlns:a16="http://schemas.microsoft.com/office/drawing/2014/main" id="{1A48CEC2-5CD0-4E81-94D2-93BD52D0E6F7}"/>
              </a:ext>
            </a:extLst>
          </p:cNvPr>
          <p:cNvSpPr txBox="1"/>
          <p:nvPr/>
        </p:nvSpPr>
        <p:spPr>
          <a:xfrm>
            <a:off x="10121807" y="5525447"/>
            <a:ext cx="1812000" cy="6396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r>
              <a:rPr kumimoji="0" lang="en" sz="2000" b="0" i="0" u="none" strike="noStrike" kern="0" cap="none" spc="0" normalizeH="0" baseline="0" noProof="0" dirty="0">
                <a:ln>
                  <a:noFill/>
                </a:ln>
                <a:solidFill>
                  <a:srgbClr val="999999"/>
                </a:solidFill>
                <a:effectLst/>
                <a:uLnTx/>
                <a:uFillTx/>
                <a:latin typeface="Calibri" panose="020F0502020204030204"/>
                <a:ea typeface="Roboto Light"/>
                <a:cs typeface="Roboto Light"/>
                <a:sym typeface="Roboto Light"/>
              </a:rPr>
              <a:t>more likely</a:t>
            </a:r>
            <a:endParaRPr kumimoji="0" sz="2000" b="0" i="0" u="none" strike="noStrike" kern="0" cap="none" spc="0" normalizeH="0" baseline="0" noProof="0" dirty="0">
              <a:ln>
                <a:noFill/>
              </a:ln>
              <a:solidFill>
                <a:srgbClr val="999999"/>
              </a:solidFill>
              <a:effectLst/>
              <a:uLnTx/>
              <a:uFillTx/>
              <a:latin typeface="Calibri" panose="020F0502020204030204"/>
              <a:ea typeface="Roboto Light"/>
              <a:cs typeface="Roboto Light"/>
              <a:sym typeface="Roboto Light"/>
            </a:endParaRPr>
          </a:p>
        </p:txBody>
      </p:sp>
      <p:cxnSp>
        <p:nvCxnSpPr>
          <p:cNvPr id="19" name="Google Shape;526;p14">
            <a:extLst>
              <a:ext uri="{FF2B5EF4-FFF2-40B4-BE49-F238E27FC236}">
                <a16:creationId xmlns:a16="http://schemas.microsoft.com/office/drawing/2014/main" id="{9CA61562-86D7-4057-8D97-25EA4FF1B6B9}"/>
              </a:ext>
            </a:extLst>
          </p:cNvPr>
          <p:cNvCxnSpPr>
            <a:cxnSpLocks/>
          </p:cNvCxnSpPr>
          <p:nvPr/>
        </p:nvCxnSpPr>
        <p:spPr>
          <a:xfrm>
            <a:off x="6253873" y="5645309"/>
            <a:ext cx="5620301" cy="0"/>
          </a:xfrm>
          <a:prstGeom prst="straightConnector1">
            <a:avLst/>
          </a:prstGeom>
          <a:noFill/>
          <a:ln w="19050" cap="flat" cmpd="sng">
            <a:solidFill>
              <a:srgbClr val="999999"/>
            </a:solidFill>
            <a:prstDash val="solid"/>
            <a:round/>
            <a:headEnd type="none" w="sm" len="sm"/>
            <a:tailEnd type="none" w="sm" len="sm"/>
          </a:ln>
        </p:spPr>
      </p:cxnSp>
      <p:sp>
        <p:nvSpPr>
          <p:cNvPr id="20" name="Google Shape;518;p14">
            <a:extLst>
              <a:ext uri="{FF2B5EF4-FFF2-40B4-BE49-F238E27FC236}">
                <a16:creationId xmlns:a16="http://schemas.microsoft.com/office/drawing/2014/main" id="{FCE2BF90-02F7-401A-897B-04F41F062AC1}"/>
              </a:ext>
            </a:extLst>
          </p:cNvPr>
          <p:cNvSpPr txBox="1"/>
          <p:nvPr/>
        </p:nvSpPr>
        <p:spPr>
          <a:xfrm>
            <a:off x="7621036" y="4721185"/>
            <a:ext cx="2885973" cy="6194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3600"/>
              <a:buFontTx/>
              <a:buNone/>
              <a:tabLst/>
              <a:defRPr/>
            </a:pPr>
            <a:r>
              <a:rPr kumimoji="0" lang="en" sz="3600" b="0" i="0" u="none" strike="noStrike" kern="0" cap="none" spc="0" normalizeH="0" baseline="0" noProof="0" dirty="0">
                <a:ln>
                  <a:noFill/>
                </a:ln>
                <a:solidFill>
                  <a:prstClr val="black"/>
                </a:solidFill>
                <a:effectLst/>
                <a:uLnTx/>
                <a:uFillTx/>
                <a:latin typeface="Calibri" panose="020F0502020204030204"/>
                <a:ea typeface="Oswald"/>
                <a:cs typeface="Oswald"/>
                <a:sym typeface="Oswald"/>
              </a:rPr>
              <a:t>20%</a:t>
            </a:r>
            <a:endParaRPr kumimoji="0" sz="3600" b="0" i="0" u="none" strike="noStrike" kern="0" cap="none" spc="0" normalizeH="0" baseline="0" noProof="0" dirty="0">
              <a:ln>
                <a:noFill/>
              </a:ln>
              <a:solidFill>
                <a:prstClr val="black"/>
              </a:solidFill>
              <a:effectLst/>
              <a:uLnTx/>
              <a:uFillTx/>
              <a:latin typeface="Calibri" panose="020F0502020204030204"/>
              <a:ea typeface="Oswald"/>
              <a:cs typeface="Oswald"/>
              <a:sym typeface="Oswald"/>
            </a:endParaRPr>
          </a:p>
        </p:txBody>
      </p:sp>
      <p:sp>
        <p:nvSpPr>
          <p:cNvPr id="21" name="TextBox 20">
            <a:extLst>
              <a:ext uri="{FF2B5EF4-FFF2-40B4-BE49-F238E27FC236}">
                <a16:creationId xmlns:a16="http://schemas.microsoft.com/office/drawing/2014/main" id="{D6E9BA22-FC42-4336-8FD1-519110F61285}"/>
              </a:ext>
            </a:extLst>
          </p:cNvPr>
          <p:cNvSpPr txBox="1"/>
          <p:nvPr/>
        </p:nvSpPr>
        <p:spPr>
          <a:xfrm>
            <a:off x="9013264" y="5918066"/>
            <a:ext cx="29205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Courtesy of Co-ops for a Better World</a:t>
            </a:r>
          </a:p>
        </p:txBody>
      </p:sp>
    </p:spTree>
    <p:extLst>
      <p:ext uri="{BB962C8B-B14F-4D97-AF65-F5344CB8AC3E}">
        <p14:creationId xmlns:p14="http://schemas.microsoft.com/office/powerpoint/2010/main" val="13824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3BA3-2959-844D-9A18-52FF1E561733}"/>
              </a:ext>
            </a:extLst>
          </p:cNvPr>
          <p:cNvSpPr>
            <a:spLocks noGrp="1"/>
          </p:cNvSpPr>
          <p:nvPr>
            <p:ph type="ctrTitle"/>
          </p:nvPr>
        </p:nvSpPr>
        <p:spPr/>
        <p:txBody>
          <a:bodyPr/>
          <a:lstStyle/>
          <a:p>
            <a:r>
              <a:rPr lang="en-US" dirty="0"/>
              <a:t>What’s the </a:t>
            </a:r>
            <a:r>
              <a:rPr lang="en-US"/>
              <a:t>big takeaway</a:t>
            </a:r>
            <a:r>
              <a:rPr lang="en-US" dirty="0"/>
              <a:t>?</a:t>
            </a:r>
          </a:p>
        </p:txBody>
      </p:sp>
      <p:sp>
        <p:nvSpPr>
          <p:cNvPr id="4" name="TextBox 3">
            <a:extLst>
              <a:ext uri="{FF2B5EF4-FFF2-40B4-BE49-F238E27FC236}">
                <a16:creationId xmlns:a16="http://schemas.microsoft.com/office/drawing/2014/main" id="{CDB56460-306F-48A6-82A7-DB066AAAFA1E}"/>
              </a:ext>
            </a:extLst>
          </p:cNvPr>
          <p:cNvSpPr txBox="1"/>
          <p:nvPr/>
        </p:nvSpPr>
        <p:spPr>
          <a:xfrm>
            <a:off x="861482" y="735330"/>
            <a:ext cx="4929718" cy="3508653"/>
          </a:xfrm>
          <a:prstGeom prst="rect">
            <a:avLst/>
          </a:prstGeom>
          <a:noFill/>
        </p:spPr>
        <p:txBody>
          <a:bodyPr wrap="square" rtlCol="0">
            <a:spAutoFit/>
          </a:bodyPr>
          <a:lstStyle/>
          <a:p>
            <a:r>
              <a:rPr lang="en-US" sz="2800" dirty="0"/>
              <a:t>Energy is the commodity that electric co-ops sell, but the real power is that together with their members, co-ops empower local communities and ultimately, are catalysts for good.</a:t>
            </a:r>
          </a:p>
          <a:p>
            <a:endParaRPr lang="en-US" dirty="0"/>
          </a:p>
          <a:p>
            <a:endParaRPr lang="en-US" dirty="0"/>
          </a:p>
          <a:p>
            <a:r>
              <a:rPr lang="en-US" dirty="0"/>
              <a:t> </a:t>
            </a:r>
          </a:p>
        </p:txBody>
      </p:sp>
      <p:pic>
        <p:nvPicPr>
          <p:cNvPr id="5" name="Picture 4">
            <a:extLst>
              <a:ext uri="{FF2B5EF4-FFF2-40B4-BE49-F238E27FC236}">
                <a16:creationId xmlns:a16="http://schemas.microsoft.com/office/drawing/2014/main" id="{06BFA8D9-02DF-4767-B837-5490C78E2DA0}"/>
              </a:ext>
            </a:extLst>
          </p:cNvPr>
          <p:cNvPicPr>
            <a:picLocks noChangeAspect="1"/>
          </p:cNvPicPr>
          <p:nvPr/>
        </p:nvPicPr>
        <p:blipFill>
          <a:blip r:embed="rId3"/>
          <a:stretch>
            <a:fillRect/>
          </a:stretch>
        </p:blipFill>
        <p:spPr>
          <a:xfrm>
            <a:off x="1797050" y="3815507"/>
            <a:ext cx="2298700" cy="2828477"/>
          </a:xfrm>
          <a:prstGeom prst="rect">
            <a:avLst/>
          </a:prstGeom>
        </p:spPr>
      </p:pic>
    </p:spTree>
    <p:extLst>
      <p:ext uri="{BB962C8B-B14F-4D97-AF65-F5344CB8AC3E}">
        <p14:creationId xmlns:p14="http://schemas.microsoft.com/office/powerpoint/2010/main" val="1234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23CF-3BF3-F642-818E-ED010CB86060}"/>
              </a:ext>
            </a:extLst>
          </p:cNvPr>
          <p:cNvSpPr>
            <a:spLocks noGrp="1"/>
          </p:cNvSpPr>
          <p:nvPr>
            <p:ph type="title"/>
          </p:nvPr>
        </p:nvSpPr>
        <p:spPr/>
        <p:txBody>
          <a:bodyPr/>
          <a:lstStyle/>
          <a:p>
            <a:r>
              <a:rPr lang="en-US" dirty="0"/>
              <a:t>Mission-Driven, Pragmatic Roots</a:t>
            </a:r>
          </a:p>
        </p:txBody>
      </p:sp>
      <p:sp>
        <p:nvSpPr>
          <p:cNvPr id="4" name="Content Placeholder 3">
            <a:extLst>
              <a:ext uri="{FF2B5EF4-FFF2-40B4-BE49-F238E27FC236}">
                <a16:creationId xmlns:a16="http://schemas.microsoft.com/office/drawing/2014/main" id="{A0EE72B3-BBC8-4349-9A87-80FB09AFA395}"/>
              </a:ext>
            </a:extLst>
          </p:cNvPr>
          <p:cNvSpPr>
            <a:spLocks noGrp="1"/>
          </p:cNvSpPr>
          <p:nvPr>
            <p:ph idx="1"/>
          </p:nvPr>
        </p:nvSpPr>
        <p:spPr>
          <a:xfrm>
            <a:off x="838200" y="1825625"/>
            <a:ext cx="5667703" cy="4351338"/>
          </a:xfrm>
        </p:spPr>
        <p:txBody>
          <a:bodyPr>
            <a:normAutofit/>
          </a:bodyPr>
          <a:lstStyle/>
          <a:p>
            <a:r>
              <a:rPr lang="en-US" dirty="0"/>
              <a:t>Co-ops are created by community members to meet a need that is unmet in the community.</a:t>
            </a:r>
          </a:p>
          <a:p>
            <a:r>
              <a:rPr lang="en-US" dirty="0"/>
              <a:t>Electric co-ops were created because investor-owned utilities thought it was too expensive to enter into the rural market.</a:t>
            </a:r>
          </a:p>
          <a:p>
            <a:r>
              <a:rPr lang="en-US" dirty="0"/>
              <a:t>Electric co-ops have deep roots, but continue to evolve and grow to shape communities for the future.</a:t>
            </a:r>
          </a:p>
        </p:txBody>
      </p:sp>
      <p:pic>
        <p:nvPicPr>
          <p:cNvPr id="6" name="Picture 5">
            <a:extLst>
              <a:ext uri="{FF2B5EF4-FFF2-40B4-BE49-F238E27FC236}">
                <a16:creationId xmlns:a16="http://schemas.microsoft.com/office/drawing/2014/main" id="{8E32C1BC-EAB8-491D-915D-D6701E948DAC}"/>
              </a:ext>
            </a:extLst>
          </p:cNvPr>
          <p:cNvPicPr>
            <a:picLocks noChangeAspect="1"/>
          </p:cNvPicPr>
          <p:nvPr/>
        </p:nvPicPr>
        <p:blipFill>
          <a:blip r:embed="rId3"/>
          <a:stretch>
            <a:fillRect/>
          </a:stretch>
        </p:blipFill>
        <p:spPr>
          <a:xfrm>
            <a:off x="6489415" y="1957387"/>
            <a:ext cx="5702585" cy="3749146"/>
          </a:xfrm>
          <a:prstGeom prst="rect">
            <a:avLst/>
          </a:prstGeom>
        </p:spPr>
      </p:pic>
    </p:spTree>
    <p:extLst>
      <p:ext uri="{BB962C8B-B14F-4D97-AF65-F5344CB8AC3E}">
        <p14:creationId xmlns:p14="http://schemas.microsoft.com/office/powerpoint/2010/main" val="230061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56DA-5888-4908-B01B-450DE69D37CD}"/>
              </a:ext>
            </a:extLst>
          </p:cNvPr>
          <p:cNvSpPr>
            <a:spLocks noGrp="1"/>
          </p:cNvSpPr>
          <p:nvPr>
            <p:ph type="title"/>
          </p:nvPr>
        </p:nvSpPr>
        <p:spPr/>
        <p:txBody>
          <a:bodyPr/>
          <a:lstStyle/>
          <a:p>
            <a:r>
              <a:rPr lang="en-US" dirty="0"/>
              <a:t>More Than an Electric Utility</a:t>
            </a:r>
          </a:p>
        </p:txBody>
      </p:sp>
      <p:pic>
        <p:nvPicPr>
          <p:cNvPr id="4" name="Content Placeholder 3">
            <a:extLst>
              <a:ext uri="{FF2B5EF4-FFF2-40B4-BE49-F238E27FC236}">
                <a16:creationId xmlns:a16="http://schemas.microsoft.com/office/drawing/2014/main" id="{AB29CA54-65D8-4DE9-832F-3771E89C8FC3}"/>
              </a:ext>
            </a:extLst>
          </p:cNvPr>
          <p:cNvPicPr>
            <a:picLocks noGrp="1" noChangeAspect="1"/>
          </p:cNvPicPr>
          <p:nvPr>
            <p:ph idx="1"/>
          </p:nvPr>
        </p:nvPicPr>
        <p:blipFill>
          <a:blip r:embed="rId3"/>
          <a:stretch>
            <a:fillRect/>
          </a:stretch>
        </p:blipFill>
        <p:spPr>
          <a:xfrm>
            <a:off x="1095487" y="1817835"/>
            <a:ext cx="9042865" cy="4305521"/>
          </a:xfrm>
          <a:prstGeom prst="rect">
            <a:avLst/>
          </a:prstGeom>
        </p:spPr>
      </p:pic>
      <p:pic>
        <p:nvPicPr>
          <p:cNvPr id="8" name="Picture 7">
            <a:extLst>
              <a:ext uri="{FF2B5EF4-FFF2-40B4-BE49-F238E27FC236}">
                <a16:creationId xmlns:a16="http://schemas.microsoft.com/office/drawing/2014/main" id="{8189D30F-9571-42C8-9E39-D7FBB53C9145}"/>
              </a:ext>
            </a:extLst>
          </p:cNvPr>
          <p:cNvPicPr>
            <a:picLocks noChangeAspect="1"/>
          </p:cNvPicPr>
          <p:nvPr/>
        </p:nvPicPr>
        <p:blipFill>
          <a:blip r:embed="rId4"/>
          <a:stretch>
            <a:fillRect/>
          </a:stretch>
        </p:blipFill>
        <p:spPr>
          <a:xfrm>
            <a:off x="10466225" y="4233333"/>
            <a:ext cx="1360877" cy="1622585"/>
          </a:xfrm>
          <a:prstGeom prst="rect">
            <a:avLst/>
          </a:prstGeom>
        </p:spPr>
      </p:pic>
    </p:spTree>
    <p:extLst>
      <p:ext uri="{BB962C8B-B14F-4D97-AF65-F5344CB8AC3E}">
        <p14:creationId xmlns:p14="http://schemas.microsoft.com/office/powerpoint/2010/main" val="38387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B591-F4B0-4A50-8EFA-D339C649D729}"/>
              </a:ext>
            </a:extLst>
          </p:cNvPr>
          <p:cNvSpPr>
            <a:spLocks noGrp="1"/>
          </p:cNvSpPr>
          <p:nvPr>
            <p:ph type="title"/>
          </p:nvPr>
        </p:nvSpPr>
        <p:spPr/>
        <p:txBody>
          <a:bodyPr>
            <a:normAutofit fontScale="90000"/>
          </a:bodyPr>
          <a:lstStyle/>
          <a:p>
            <a:r>
              <a:rPr lang="en-US" dirty="0"/>
              <a:t>The Golden Thread for All Cooperatives</a:t>
            </a:r>
          </a:p>
        </p:txBody>
      </p:sp>
      <p:sp>
        <p:nvSpPr>
          <p:cNvPr id="3" name="Content Placeholder 2">
            <a:extLst>
              <a:ext uri="{FF2B5EF4-FFF2-40B4-BE49-F238E27FC236}">
                <a16:creationId xmlns:a16="http://schemas.microsoft.com/office/drawing/2014/main" id="{51F88DB2-64ED-4001-A780-82812013E1A9}"/>
              </a:ext>
            </a:extLst>
          </p:cNvPr>
          <p:cNvSpPr>
            <a:spLocks noGrp="1"/>
          </p:cNvSpPr>
          <p:nvPr>
            <p:ph idx="1"/>
          </p:nvPr>
        </p:nvSpPr>
        <p:spPr>
          <a:xfrm>
            <a:off x="838200" y="2176462"/>
            <a:ext cx="4333540" cy="3462338"/>
          </a:xfrm>
        </p:spPr>
        <p:txBody>
          <a:bodyPr/>
          <a:lstStyle/>
          <a:p>
            <a:pPr marL="0" indent="0">
              <a:buNone/>
            </a:pPr>
            <a:r>
              <a:rPr lang="en-US" dirty="0"/>
              <a:t>All co-ops adhere to seven guiding principles that reflect core values of honesty, transparency, equity, inclusiveness and service to the greater community good.</a:t>
            </a:r>
          </a:p>
        </p:txBody>
      </p:sp>
      <p:pic>
        <p:nvPicPr>
          <p:cNvPr id="4" name="Picture 3">
            <a:extLst>
              <a:ext uri="{FF2B5EF4-FFF2-40B4-BE49-F238E27FC236}">
                <a16:creationId xmlns:a16="http://schemas.microsoft.com/office/drawing/2014/main" id="{F2DD1D7A-34C7-4C45-8295-F0A061F733F7}"/>
              </a:ext>
            </a:extLst>
          </p:cNvPr>
          <p:cNvPicPr>
            <a:picLocks noChangeAspect="1"/>
          </p:cNvPicPr>
          <p:nvPr/>
        </p:nvPicPr>
        <p:blipFill>
          <a:blip r:embed="rId3"/>
          <a:stretch>
            <a:fillRect/>
          </a:stretch>
        </p:blipFill>
        <p:spPr>
          <a:xfrm>
            <a:off x="7697165" y="3355738"/>
            <a:ext cx="1833463" cy="1833463"/>
          </a:xfrm>
          <a:prstGeom prst="rect">
            <a:avLst/>
          </a:prstGeom>
        </p:spPr>
      </p:pic>
      <p:pic>
        <p:nvPicPr>
          <p:cNvPr id="5" name="Picture 4">
            <a:extLst>
              <a:ext uri="{FF2B5EF4-FFF2-40B4-BE49-F238E27FC236}">
                <a16:creationId xmlns:a16="http://schemas.microsoft.com/office/drawing/2014/main" id="{14223211-F997-4635-947A-B7B04C921B58}"/>
              </a:ext>
            </a:extLst>
          </p:cNvPr>
          <p:cNvPicPr>
            <a:picLocks noChangeAspect="1"/>
          </p:cNvPicPr>
          <p:nvPr/>
        </p:nvPicPr>
        <p:blipFill>
          <a:blip r:embed="rId4"/>
          <a:stretch>
            <a:fillRect/>
          </a:stretch>
        </p:blipFill>
        <p:spPr>
          <a:xfrm>
            <a:off x="9817402" y="4809361"/>
            <a:ext cx="2156652" cy="1211764"/>
          </a:xfrm>
          <a:prstGeom prst="rect">
            <a:avLst/>
          </a:prstGeom>
        </p:spPr>
      </p:pic>
      <p:pic>
        <p:nvPicPr>
          <p:cNvPr id="6" name="Picture 5">
            <a:extLst>
              <a:ext uri="{FF2B5EF4-FFF2-40B4-BE49-F238E27FC236}">
                <a16:creationId xmlns:a16="http://schemas.microsoft.com/office/drawing/2014/main" id="{480795AF-627D-43FC-905A-DF5B8D11BFAC}"/>
              </a:ext>
            </a:extLst>
          </p:cNvPr>
          <p:cNvPicPr>
            <a:picLocks noChangeAspect="1"/>
          </p:cNvPicPr>
          <p:nvPr/>
        </p:nvPicPr>
        <p:blipFill>
          <a:blip r:embed="rId5"/>
          <a:stretch>
            <a:fillRect/>
          </a:stretch>
        </p:blipFill>
        <p:spPr>
          <a:xfrm>
            <a:off x="7185151" y="2080876"/>
            <a:ext cx="1833463" cy="1128285"/>
          </a:xfrm>
          <a:prstGeom prst="rect">
            <a:avLst/>
          </a:prstGeom>
        </p:spPr>
      </p:pic>
      <p:pic>
        <p:nvPicPr>
          <p:cNvPr id="7" name="Picture 6">
            <a:extLst>
              <a:ext uri="{FF2B5EF4-FFF2-40B4-BE49-F238E27FC236}">
                <a16:creationId xmlns:a16="http://schemas.microsoft.com/office/drawing/2014/main" id="{9A2C6726-0525-4427-BB1E-0749ECA11101}"/>
              </a:ext>
            </a:extLst>
          </p:cNvPr>
          <p:cNvPicPr>
            <a:picLocks noChangeAspect="1"/>
          </p:cNvPicPr>
          <p:nvPr/>
        </p:nvPicPr>
        <p:blipFill>
          <a:blip r:embed="rId6"/>
          <a:stretch>
            <a:fillRect/>
          </a:stretch>
        </p:blipFill>
        <p:spPr>
          <a:xfrm>
            <a:off x="9564595" y="3219003"/>
            <a:ext cx="1884966" cy="1211764"/>
          </a:xfrm>
          <a:prstGeom prst="rect">
            <a:avLst/>
          </a:prstGeom>
        </p:spPr>
      </p:pic>
      <p:pic>
        <p:nvPicPr>
          <p:cNvPr id="8" name="Picture 7">
            <a:extLst>
              <a:ext uri="{FF2B5EF4-FFF2-40B4-BE49-F238E27FC236}">
                <a16:creationId xmlns:a16="http://schemas.microsoft.com/office/drawing/2014/main" id="{1B2117D6-18E0-4158-A4F8-BD85F773B7C0}"/>
              </a:ext>
            </a:extLst>
          </p:cNvPr>
          <p:cNvPicPr>
            <a:picLocks noChangeAspect="1"/>
          </p:cNvPicPr>
          <p:nvPr/>
        </p:nvPicPr>
        <p:blipFill>
          <a:blip r:embed="rId7"/>
          <a:stretch>
            <a:fillRect/>
          </a:stretch>
        </p:blipFill>
        <p:spPr>
          <a:xfrm>
            <a:off x="9223190" y="1803003"/>
            <a:ext cx="2690940" cy="1303685"/>
          </a:xfrm>
          <a:prstGeom prst="rect">
            <a:avLst/>
          </a:prstGeom>
        </p:spPr>
      </p:pic>
      <p:pic>
        <p:nvPicPr>
          <p:cNvPr id="9" name="Picture 8">
            <a:extLst>
              <a:ext uri="{FF2B5EF4-FFF2-40B4-BE49-F238E27FC236}">
                <a16:creationId xmlns:a16="http://schemas.microsoft.com/office/drawing/2014/main" id="{44ECED17-101F-42C2-BAB7-FC5F11935D6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76316" y="1867615"/>
            <a:ext cx="1682116" cy="16002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D64605B1-2AD4-461A-A70D-C450616042B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19699" y="5029200"/>
            <a:ext cx="2996536" cy="905186"/>
          </a:xfrm>
          <a:prstGeom prst="rect">
            <a:avLst/>
          </a:prstGeom>
        </p:spPr>
      </p:pic>
      <p:pic>
        <p:nvPicPr>
          <p:cNvPr id="12" name="Picture 11">
            <a:extLst>
              <a:ext uri="{FF2B5EF4-FFF2-40B4-BE49-F238E27FC236}">
                <a16:creationId xmlns:a16="http://schemas.microsoft.com/office/drawing/2014/main" id="{86689D94-63CC-4F7A-A3CC-C136D79ED162}"/>
              </a:ext>
            </a:extLst>
          </p:cNvPr>
          <p:cNvPicPr>
            <a:picLocks noChangeAspect="1"/>
          </p:cNvPicPr>
          <p:nvPr/>
        </p:nvPicPr>
        <p:blipFill>
          <a:blip r:embed="rId10"/>
          <a:stretch>
            <a:fillRect/>
          </a:stretch>
        </p:blipFill>
        <p:spPr>
          <a:xfrm>
            <a:off x="5823992" y="3429000"/>
            <a:ext cx="1946099" cy="146521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DC27E3E-26BA-4A52-B442-47DD3A0043DA}"/>
              </a:ext>
            </a:extLst>
          </p:cNvPr>
          <p:cNvPicPr>
            <a:picLocks noChangeAspect="1"/>
          </p:cNvPicPr>
          <p:nvPr/>
        </p:nvPicPr>
        <p:blipFill>
          <a:blip r:embed="rId11"/>
          <a:stretch>
            <a:fillRect/>
          </a:stretch>
        </p:blipFill>
        <p:spPr>
          <a:xfrm>
            <a:off x="3031910" y="5029200"/>
            <a:ext cx="3387789" cy="1095374"/>
          </a:xfrm>
          <a:prstGeom prst="rect">
            <a:avLst/>
          </a:prstGeom>
        </p:spPr>
      </p:pic>
    </p:spTree>
    <p:extLst>
      <p:ext uri="{BB962C8B-B14F-4D97-AF65-F5344CB8AC3E}">
        <p14:creationId xmlns:p14="http://schemas.microsoft.com/office/powerpoint/2010/main" val="417636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23AA7-55A9-4ADE-AACC-3793215CB447}"/>
              </a:ext>
            </a:extLst>
          </p:cNvPr>
          <p:cNvSpPr>
            <a:spLocks noGrp="1"/>
          </p:cNvSpPr>
          <p:nvPr>
            <p:ph idx="1"/>
          </p:nvPr>
        </p:nvSpPr>
        <p:spPr>
          <a:xfrm>
            <a:off x="838200" y="1994958"/>
            <a:ext cx="5545667" cy="4351338"/>
          </a:xfrm>
        </p:spPr>
        <p:txBody>
          <a:bodyPr>
            <a:normAutofit/>
          </a:bodyPr>
          <a:lstStyle/>
          <a:p>
            <a:pPr marL="514350" indent="-514350">
              <a:buFont typeface="+mj-lt"/>
              <a:buAutoNum type="arabicPeriod"/>
            </a:pPr>
            <a:r>
              <a:rPr lang="en-US" dirty="0"/>
              <a:t>Voluntary membership</a:t>
            </a:r>
          </a:p>
          <a:p>
            <a:pPr marL="514350" indent="-514350">
              <a:buFont typeface="+mj-lt"/>
              <a:buAutoNum type="arabicPeriod"/>
            </a:pPr>
            <a:r>
              <a:rPr lang="en-US" dirty="0"/>
              <a:t>Democratic control </a:t>
            </a:r>
          </a:p>
          <a:p>
            <a:pPr marL="514350" indent="-514350">
              <a:buFont typeface="+mj-lt"/>
              <a:buAutoNum type="arabicPeriod"/>
            </a:pPr>
            <a:r>
              <a:rPr lang="en-US" dirty="0"/>
              <a:t>Member economic participation</a:t>
            </a:r>
          </a:p>
          <a:p>
            <a:pPr marL="514350" indent="-514350">
              <a:buFont typeface="+mj-lt"/>
              <a:buAutoNum type="arabicPeriod"/>
            </a:pPr>
            <a:r>
              <a:rPr lang="en-US" dirty="0"/>
              <a:t>Autonomy and independence</a:t>
            </a:r>
          </a:p>
          <a:p>
            <a:pPr marL="514350" indent="-514350">
              <a:buFont typeface="+mj-lt"/>
              <a:buAutoNum type="arabicPeriod"/>
            </a:pPr>
            <a:r>
              <a:rPr lang="en-US" dirty="0"/>
              <a:t>Education, training and information</a:t>
            </a:r>
          </a:p>
          <a:p>
            <a:pPr marL="514350" indent="-514350">
              <a:buFont typeface="+mj-lt"/>
              <a:buAutoNum type="arabicPeriod"/>
            </a:pPr>
            <a:r>
              <a:rPr lang="en-US" dirty="0"/>
              <a:t>Cooperation among cooperatives</a:t>
            </a:r>
          </a:p>
          <a:p>
            <a:pPr marL="514350" indent="-514350">
              <a:buFont typeface="+mj-lt"/>
              <a:buAutoNum type="arabicPeriod"/>
            </a:pPr>
            <a:r>
              <a:rPr lang="en-US" dirty="0"/>
              <a:t>Concern for community</a:t>
            </a:r>
          </a:p>
        </p:txBody>
      </p:sp>
      <p:sp>
        <p:nvSpPr>
          <p:cNvPr id="4" name="Title 1">
            <a:extLst>
              <a:ext uri="{FF2B5EF4-FFF2-40B4-BE49-F238E27FC236}">
                <a16:creationId xmlns:a16="http://schemas.microsoft.com/office/drawing/2014/main" id="{8867F1BF-8BD4-4380-9834-3AE270F8B327}"/>
              </a:ext>
            </a:extLst>
          </p:cNvPr>
          <p:cNvSpPr>
            <a:spLocks noGrp="1"/>
          </p:cNvSpPr>
          <p:nvPr>
            <p:ph type="title"/>
          </p:nvPr>
        </p:nvSpPr>
        <p:spPr>
          <a:xfrm>
            <a:off x="838200" y="365125"/>
            <a:ext cx="10515600" cy="1325563"/>
          </a:xfrm>
        </p:spPr>
        <p:txBody>
          <a:bodyPr>
            <a:normAutofit fontScale="90000"/>
          </a:bodyPr>
          <a:lstStyle/>
          <a:p>
            <a:r>
              <a:rPr lang="en-US" dirty="0"/>
              <a:t>Co-op Principles (and why they matter)</a:t>
            </a:r>
          </a:p>
        </p:txBody>
      </p:sp>
      <p:pic>
        <p:nvPicPr>
          <p:cNvPr id="5" name="Picture 4" descr="Icon&#10;&#10;Description automatically generated">
            <a:extLst>
              <a:ext uri="{FF2B5EF4-FFF2-40B4-BE49-F238E27FC236}">
                <a16:creationId xmlns:a16="http://schemas.microsoft.com/office/drawing/2014/main" id="{B601985F-FAD2-4BD2-8BCE-10485BD97196}"/>
              </a:ext>
            </a:extLst>
          </p:cNvPr>
          <p:cNvPicPr>
            <a:picLocks noChangeAspect="1"/>
          </p:cNvPicPr>
          <p:nvPr/>
        </p:nvPicPr>
        <p:blipFill>
          <a:blip r:embed="rId3"/>
          <a:stretch>
            <a:fillRect/>
          </a:stretch>
        </p:blipFill>
        <p:spPr>
          <a:xfrm>
            <a:off x="7010400" y="1583796"/>
            <a:ext cx="4686300" cy="4686300"/>
          </a:xfrm>
          <a:prstGeom prst="rect">
            <a:avLst/>
          </a:prstGeom>
        </p:spPr>
      </p:pic>
    </p:spTree>
    <p:extLst>
      <p:ext uri="{BB962C8B-B14F-4D97-AF65-F5344CB8AC3E}">
        <p14:creationId xmlns:p14="http://schemas.microsoft.com/office/powerpoint/2010/main" val="251871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276C-9037-4DC2-ACB4-BFF1EFA84859}"/>
              </a:ext>
            </a:extLst>
          </p:cNvPr>
          <p:cNvSpPr>
            <a:spLocks noGrp="1"/>
          </p:cNvSpPr>
          <p:nvPr>
            <p:ph type="title"/>
          </p:nvPr>
        </p:nvSpPr>
        <p:spPr>
          <a:xfrm>
            <a:off x="952500" y="365125"/>
            <a:ext cx="10915244" cy="1325563"/>
          </a:xfrm>
        </p:spPr>
        <p:txBody>
          <a:bodyPr>
            <a:normAutofit fontScale="90000"/>
          </a:bodyPr>
          <a:lstStyle/>
          <a:p>
            <a:r>
              <a:rPr lang="en-US" dirty="0"/>
              <a:t>Closer Look: Voluntary Membership</a:t>
            </a:r>
            <a:br>
              <a:rPr lang="en-US" dirty="0"/>
            </a:br>
            <a:r>
              <a:rPr lang="en-US" dirty="0"/>
              <a:t>&amp; Democratic Control </a:t>
            </a:r>
          </a:p>
        </p:txBody>
      </p:sp>
      <p:pic>
        <p:nvPicPr>
          <p:cNvPr id="4" name="Picture 3">
            <a:extLst>
              <a:ext uri="{FF2B5EF4-FFF2-40B4-BE49-F238E27FC236}">
                <a16:creationId xmlns:a16="http://schemas.microsoft.com/office/drawing/2014/main" id="{0DE77381-DA4D-4C2E-AC55-CFAD2F5653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6693" y="2082935"/>
            <a:ext cx="3871611" cy="3967669"/>
          </a:xfrm>
          <a:prstGeom prst="rect">
            <a:avLst/>
          </a:prstGeom>
        </p:spPr>
      </p:pic>
      <p:pic>
        <p:nvPicPr>
          <p:cNvPr id="5" name="Picture 4">
            <a:extLst>
              <a:ext uri="{FF2B5EF4-FFF2-40B4-BE49-F238E27FC236}">
                <a16:creationId xmlns:a16="http://schemas.microsoft.com/office/drawing/2014/main" id="{73DA00E2-6BF1-43D4-840E-07AB5C8EAE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7161" y="2082934"/>
            <a:ext cx="3871610" cy="3967669"/>
          </a:xfrm>
          <a:prstGeom prst="rect">
            <a:avLst/>
          </a:prstGeom>
        </p:spPr>
      </p:pic>
    </p:spTree>
    <p:extLst>
      <p:ext uri="{BB962C8B-B14F-4D97-AF65-F5344CB8AC3E}">
        <p14:creationId xmlns:p14="http://schemas.microsoft.com/office/powerpoint/2010/main" val="339580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54A4-1AD1-4092-990A-E7739BDEA84B}"/>
              </a:ext>
            </a:extLst>
          </p:cNvPr>
          <p:cNvSpPr>
            <a:spLocks noGrp="1"/>
          </p:cNvSpPr>
          <p:nvPr>
            <p:ph type="title"/>
          </p:nvPr>
        </p:nvSpPr>
        <p:spPr>
          <a:xfrm>
            <a:off x="838200" y="365125"/>
            <a:ext cx="11353800" cy="1325563"/>
          </a:xfrm>
        </p:spPr>
        <p:txBody>
          <a:bodyPr>
            <a:normAutofit fontScale="90000"/>
          </a:bodyPr>
          <a:lstStyle/>
          <a:p>
            <a:r>
              <a:rPr lang="en-US" dirty="0"/>
              <a:t>Closer Look: Member Economic Participation &amp; Autonomy &amp; Independence </a:t>
            </a:r>
          </a:p>
        </p:txBody>
      </p:sp>
      <p:pic>
        <p:nvPicPr>
          <p:cNvPr id="7" name="Picture 6">
            <a:extLst>
              <a:ext uri="{FF2B5EF4-FFF2-40B4-BE49-F238E27FC236}">
                <a16:creationId xmlns:a16="http://schemas.microsoft.com/office/drawing/2014/main" id="{18EC464A-D72E-44AF-9DC4-FB9934BDE1DF}"/>
              </a:ext>
            </a:extLst>
          </p:cNvPr>
          <p:cNvPicPr>
            <a:picLocks noChangeAspect="1"/>
          </p:cNvPicPr>
          <p:nvPr/>
        </p:nvPicPr>
        <p:blipFill>
          <a:blip r:embed="rId3"/>
          <a:stretch>
            <a:fillRect/>
          </a:stretch>
        </p:blipFill>
        <p:spPr>
          <a:xfrm>
            <a:off x="7295745" y="1864790"/>
            <a:ext cx="3754877" cy="4148058"/>
          </a:xfrm>
          <a:prstGeom prst="rect">
            <a:avLst/>
          </a:prstGeom>
        </p:spPr>
      </p:pic>
      <p:pic>
        <p:nvPicPr>
          <p:cNvPr id="8" name="Picture 7">
            <a:extLst>
              <a:ext uri="{FF2B5EF4-FFF2-40B4-BE49-F238E27FC236}">
                <a16:creationId xmlns:a16="http://schemas.microsoft.com/office/drawing/2014/main" id="{7B67DFA3-31D7-49D1-ABB7-1E79039C3F88}"/>
              </a:ext>
            </a:extLst>
          </p:cNvPr>
          <p:cNvPicPr>
            <a:picLocks noChangeAspect="1"/>
          </p:cNvPicPr>
          <p:nvPr/>
        </p:nvPicPr>
        <p:blipFill>
          <a:blip r:embed="rId4"/>
          <a:stretch>
            <a:fillRect/>
          </a:stretch>
        </p:blipFill>
        <p:spPr>
          <a:xfrm>
            <a:off x="1507210" y="1993288"/>
            <a:ext cx="4041349" cy="3804396"/>
          </a:xfrm>
          <a:prstGeom prst="rect">
            <a:avLst/>
          </a:prstGeom>
        </p:spPr>
      </p:pic>
    </p:spTree>
    <p:extLst>
      <p:ext uri="{BB962C8B-B14F-4D97-AF65-F5344CB8AC3E}">
        <p14:creationId xmlns:p14="http://schemas.microsoft.com/office/powerpoint/2010/main" val="128934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looking at each other&#10;&#10;Description automatically generated">
            <a:extLst>
              <a:ext uri="{FF2B5EF4-FFF2-40B4-BE49-F238E27FC236}">
                <a16:creationId xmlns:a16="http://schemas.microsoft.com/office/drawing/2014/main" id="{DDF2D92E-B14F-44BD-96CC-F7F264F8DBE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762672" y="2393542"/>
            <a:ext cx="4140610" cy="2761754"/>
          </a:xfrm>
        </p:spPr>
      </p:pic>
      <p:sp>
        <p:nvSpPr>
          <p:cNvPr id="4" name="Title 1">
            <a:extLst>
              <a:ext uri="{FF2B5EF4-FFF2-40B4-BE49-F238E27FC236}">
                <a16:creationId xmlns:a16="http://schemas.microsoft.com/office/drawing/2014/main" id="{76015023-182C-4313-8A8B-5AA72944BD51}"/>
              </a:ext>
            </a:extLst>
          </p:cNvPr>
          <p:cNvSpPr>
            <a:spLocks noGrp="1"/>
          </p:cNvSpPr>
          <p:nvPr>
            <p:ph type="title"/>
          </p:nvPr>
        </p:nvSpPr>
        <p:spPr>
          <a:xfrm>
            <a:off x="838200" y="365125"/>
            <a:ext cx="10515600" cy="1325563"/>
          </a:xfrm>
        </p:spPr>
        <p:txBody>
          <a:bodyPr>
            <a:normAutofit fontScale="90000"/>
          </a:bodyPr>
          <a:lstStyle/>
          <a:p>
            <a:r>
              <a:rPr lang="en-US" dirty="0"/>
              <a:t>Closer Look: Education, Training &amp; Information</a:t>
            </a:r>
          </a:p>
        </p:txBody>
      </p:sp>
      <p:sp>
        <p:nvSpPr>
          <p:cNvPr id="7" name="TextBox 6">
            <a:extLst>
              <a:ext uri="{FF2B5EF4-FFF2-40B4-BE49-F238E27FC236}">
                <a16:creationId xmlns:a16="http://schemas.microsoft.com/office/drawing/2014/main" id="{89B4B00B-D042-422C-B81C-0633D1B98B14}"/>
              </a:ext>
            </a:extLst>
          </p:cNvPr>
          <p:cNvSpPr txBox="1"/>
          <p:nvPr/>
        </p:nvSpPr>
        <p:spPr>
          <a:xfrm>
            <a:off x="8937561" y="5251520"/>
            <a:ext cx="2416239" cy="338554"/>
          </a:xfrm>
          <a:prstGeom prst="rect">
            <a:avLst/>
          </a:prstGeom>
          <a:noFill/>
        </p:spPr>
        <p:txBody>
          <a:bodyPr wrap="none" rtlCol="0">
            <a:spAutoFit/>
          </a:bodyPr>
          <a:lstStyle/>
          <a:p>
            <a:r>
              <a:rPr lang="en-US" sz="1600" dirty="0"/>
              <a:t>NRECA training conference</a:t>
            </a:r>
          </a:p>
        </p:txBody>
      </p:sp>
      <p:sp>
        <p:nvSpPr>
          <p:cNvPr id="8" name="Rectangle 7">
            <a:extLst>
              <a:ext uri="{FF2B5EF4-FFF2-40B4-BE49-F238E27FC236}">
                <a16:creationId xmlns:a16="http://schemas.microsoft.com/office/drawing/2014/main" id="{163C5BC0-DE1E-4102-B9B6-C8C55673A8F5}"/>
              </a:ext>
            </a:extLst>
          </p:cNvPr>
          <p:cNvSpPr/>
          <p:nvPr/>
        </p:nvSpPr>
        <p:spPr>
          <a:xfrm>
            <a:off x="641280" y="2235129"/>
            <a:ext cx="4822422" cy="3539430"/>
          </a:xfrm>
          <a:prstGeom prst="rect">
            <a:avLst/>
          </a:prstGeom>
        </p:spPr>
        <p:txBody>
          <a:bodyPr wrap="square">
            <a:spAutoFit/>
          </a:bodyPr>
          <a:lstStyle/>
          <a:p>
            <a:pPr lvl="0"/>
            <a:r>
              <a:rPr lang="en-US" sz="2800" dirty="0">
                <a:solidFill>
                  <a:prstClr val="black"/>
                </a:solidFill>
              </a:rPr>
              <a:t>Investing in continuous learning for employees and board members means making a commitment to individual professional growth, the future of the co-op and the high quality of service our members expect and deserve. </a:t>
            </a:r>
          </a:p>
        </p:txBody>
      </p:sp>
      <p:pic>
        <p:nvPicPr>
          <p:cNvPr id="9" name="Picture 8">
            <a:extLst>
              <a:ext uri="{FF2B5EF4-FFF2-40B4-BE49-F238E27FC236}">
                <a16:creationId xmlns:a16="http://schemas.microsoft.com/office/drawing/2014/main" id="{AD54945F-5D36-4F3F-A840-88C7A5AACC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7434" y="3374707"/>
            <a:ext cx="1811506" cy="2046090"/>
          </a:xfrm>
          <a:prstGeom prst="rect">
            <a:avLst/>
          </a:prstGeom>
        </p:spPr>
      </p:pic>
    </p:spTree>
    <p:extLst>
      <p:ext uri="{BB962C8B-B14F-4D97-AF65-F5344CB8AC3E}">
        <p14:creationId xmlns:p14="http://schemas.microsoft.com/office/powerpoint/2010/main" val="3138330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8175-70F5-4AD7-813C-219B985B71A6}"/>
              </a:ext>
            </a:extLst>
          </p:cNvPr>
          <p:cNvSpPr>
            <a:spLocks noGrp="1"/>
          </p:cNvSpPr>
          <p:nvPr>
            <p:ph type="title"/>
          </p:nvPr>
        </p:nvSpPr>
        <p:spPr>
          <a:xfrm>
            <a:off x="838200" y="365125"/>
            <a:ext cx="10933386" cy="1325563"/>
          </a:xfrm>
        </p:spPr>
        <p:txBody>
          <a:bodyPr>
            <a:normAutofit fontScale="90000"/>
          </a:bodyPr>
          <a:lstStyle/>
          <a:p>
            <a:r>
              <a:rPr lang="en-US" dirty="0"/>
              <a:t>Closer Look: Cooperation Among Co-ops</a:t>
            </a:r>
          </a:p>
        </p:txBody>
      </p:sp>
      <p:sp>
        <p:nvSpPr>
          <p:cNvPr id="3" name="Content Placeholder 2">
            <a:extLst>
              <a:ext uri="{FF2B5EF4-FFF2-40B4-BE49-F238E27FC236}">
                <a16:creationId xmlns:a16="http://schemas.microsoft.com/office/drawing/2014/main" id="{35DFE509-4BDB-4C87-A397-7F5807E9A8F0}"/>
              </a:ext>
            </a:extLst>
          </p:cNvPr>
          <p:cNvSpPr>
            <a:spLocks noGrp="1"/>
          </p:cNvSpPr>
          <p:nvPr>
            <p:ph idx="1"/>
          </p:nvPr>
        </p:nvSpPr>
        <p:spPr>
          <a:xfrm>
            <a:off x="384305" y="2000219"/>
            <a:ext cx="5037667" cy="3591810"/>
          </a:xfrm>
        </p:spPr>
        <p:txBody>
          <a:bodyPr>
            <a:normAutofit lnSpcReduction="10000"/>
          </a:bodyPr>
          <a:lstStyle/>
          <a:p>
            <a:r>
              <a:rPr lang="en-US" dirty="0"/>
              <a:t>Collaboration: A way co-ops work together to tackle bigger issues and challenges together.</a:t>
            </a:r>
          </a:p>
          <a:p>
            <a:r>
              <a:rPr lang="en-US" dirty="0"/>
              <a:t>Benefit: The ability of a co-op to access and share resources and leading practices with the larger network means local co-ops can learn from each other and gain from the experience. </a:t>
            </a:r>
          </a:p>
        </p:txBody>
      </p:sp>
      <p:pic>
        <p:nvPicPr>
          <p:cNvPr id="4" name="Picture 3">
            <a:extLst>
              <a:ext uri="{FF2B5EF4-FFF2-40B4-BE49-F238E27FC236}">
                <a16:creationId xmlns:a16="http://schemas.microsoft.com/office/drawing/2014/main" id="{E9490D7C-ABA7-4BAC-A600-C0EDFC1199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3762" y="2098384"/>
            <a:ext cx="4295729" cy="3144058"/>
          </a:xfrm>
          <a:prstGeom prst="rect">
            <a:avLst/>
          </a:prstGeom>
        </p:spPr>
      </p:pic>
      <p:sp>
        <p:nvSpPr>
          <p:cNvPr id="5" name="TextBox 4">
            <a:extLst>
              <a:ext uri="{FF2B5EF4-FFF2-40B4-BE49-F238E27FC236}">
                <a16:creationId xmlns:a16="http://schemas.microsoft.com/office/drawing/2014/main" id="{46DE207F-14CE-4D10-ABAD-5EA278E1DB35}"/>
              </a:ext>
            </a:extLst>
          </p:cNvPr>
          <p:cNvSpPr txBox="1"/>
          <p:nvPr/>
        </p:nvSpPr>
        <p:spPr>
          <a:xfrm>
            <a:off x="8251007" y="5253475"/>
            <a:ext cx="3520579" cy="338554"/>
          </a:xfrm>
          <a:prstGeom prst="rect">
            <a:avLst/>
          </a:prstGeom>
          <a:noFill/>
        </p:spPr>
        <p:txBody>
          <a:bodyPr wrap="none" rtlCol="0">
            <a:spAutoFit/>
          </a:bodyPr>
          <a:lstStyle/>
          <a:p>
            <a:r>
              <a:rPr lang="en-US" sz="1600" dirty="0"/>
              <a:t>Mutual aid during severe weather event</a:t>
            </a:r>
          </a:p>
        </p:txBody>
      </p:sp>
      <p:pic>
        <p:nvPicPr>
          <p:cNvPr id="6" name="Picture 5">
            <a:extLst>
              <a:ext uri="{FF2B5EF4-FFF2-40B4-BE49-F238E27FC236}">
                <a16:creationId xmlns:a16="http://schemas.microsoft.com/office/drawing/2014/main" id="{A7C83930-5680-41CE-A14F-637B5CEDB5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8874" y="2659962"/>
            <a:ext cx="1575384" cy="1813442"/>
          </a:xfrm>
          <a:prstGeom prst="rect">
            <a:avLst/>
          </a:prstGeom>
        </p:spPr>
      </p:pic>
    </p:spTree>
    <p:extLst>
      <p:ext uri="{BB962C8B-B14F-4D97-AF65-F5344CB8AC3E}">
        <p14:creationId xmlns:p14="http://schemas.microsoft.com/office/powerpoint/2010/main" val="14837223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5300A918CD9047B673ED8376C3705C" ma:contentTypeVersion="2" ma:contentTypeDescription="Create a new document." ma:contentTypeScope="" ma:versionID="fe2bce203cf045d3f9ab5d8613073111">
  <xsd:schema xmlns:xsd="http://www.w3.org/2001/XMLSchema" xmlns:xs="http://www.w3.org/2001/XMLSchema" xmlns:p="http://schemas.microsoft.com/office/2006/metadata/properties" xmlns:ns1="http://schemas.microsoft.com/sharepoint/v3" xmlns:ns2="a4e463fd-3357-4122-a0ef-c6df942648c0" targetNamespace="http://schemas.microsoft.com/office/2006/metadata/properties" ma:root="true" ma:fieldsID="3059bbcf4d6616f0232664f00cc99f1b" ns1:_="" ns2:_="">
    <xsd:import namespace="http://schemas.microsoft.com/sharepoint/v3"/>
    <xsd:import namespace="a4e463fd-3357-4122-a0ef-c6df942648c0"/>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e463fd-3357-4122-a0ef-c6df942648c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4e463fd-3357-4122-a0ef-c6df942648c0">COOP-515953528-38</_dlc_DocId>
    <_dlc_DocIdUrl xmlns="a4e463fd-3357-4122-a0ef-c6df942648c0">
      <Url>http://publish.prod.cooperative.nreca.org/programs-services/communications/young-adult-member-engagement/onboarding/_layouts/15/DocIdRedir.aspx?ID=COOP-515953528-38</Url>
      <Description>COOP-515953528-38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A78D13C-C488-486A-A9C6-F97059849088}">
  <ds:schemaRefs>
    <ds:schemaRef ds:uri="http://schemas.microsoft.com/sharepoint/v3/contenttype/forms"/>
  </ds:schemaRefs>
</ds:datastoreItem>
</file>

<file path=customXml/itemProps2.xml><?xml version="1.0" encoding="utf-8"?>
<ds:datastoreItem xmlns:ds="http://schemas.openxmlformats.org/officeDocument/2006/customXml" ds:itemID="{3EDE6C19-7472-4C1F-92D0-F93847DB355C}"/>
</file>

<file path=customXml/itemProps3.xml><?xml version="1.0" encoding="utf-8"?>
<ds:datastoreItem xmlns:ds="http://schemas.openxmlformats.org/officeDocument/2006/customXml" ds:itemID="{A25339A6-BEE8-4E9F-9871-CCE1B443A20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c894b3c5-c6d4-4747-9cc8-d500f9512155"/>
    <ds:schemaRef ds:uri="http://www.w3.org/XML/1998/namespace"/>
  </ds:schemaRefs>
</ds:datastoreItem>
</file>

<file path=customXml/itemProps4.xml><?xml version="1.0" encoding="utf-8"?>
<ds:datastoreItem xmlns:ds="http://schemas.openxmlformats.org/officeDocument/2006/customXml" ds:itemID="{75D7E1D4-4B39-44F9-A53C-C45254FA8492}"/>
</file>

<file path=docProps/app.xml><?xml version="1.0" encoding="utf-8"?>
<Properties xmlns="http://schemas.openxmlformats.org/officeDocument/2006/extended-properties" xmlns:vt="http://schemas.openxmlformats.org/officeDocument/2006/docPropsVTypes">
  <TotalTime>16576</TotalTime>
  <Words>3180</Words>
  <Application>Microsoft Office PowerPoint</Application>
  <PresentationFormat>Widescreen</PresentationFormat>
  <Paragraphs>165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Rockwell</vt:lpstr>
      <vt:lpstr>Calibri</vt:lpstr>
      <vt:lpstr>Arial</vt:lpstr>
      <vt:lpstr>1_Office Theme</vt:lpstr>
      <vt:lpstr>Co-op 101</vt:lpstr>
      <vt:lpstr>Mission-Driven, Pragmatic Roots</vt:lpstr>
      <vt:lpstr>More Than an Electric Utility</vt:lpstr>
      <vt:lpstr>The Golden Thread for All Cooperatives</vt:lpstr>
      <vt:lpstr>Co-op Principles (and why they matter)</vt:lpstr>
      <vt:lpstr>Closer Look: Voluntary Membership &amp; Democratic Control </vt:lpstr>
      <vt:lpstr>Closer Look: Member Economic Participation &amp; Autonomy &amp; Independence </vt:lpstr>
      <vt:lpstr>Closer Look: Education, Training &amp; Information</vt:lpstr>
      <vt:lpstr>Closer Look: Cooperation Among Co-ops</vt:lpstr>
      <vt:lpstr>Closer Look: Concern for Community</vt:lpstr>
      <vt:lpstr>Connecting the Dots: Members</vt:lpstr>
      <vt:lpstr>Cooperative Advantage</vt:lpstr>
      <vt:lpstr>What’s the big 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Brianna Wall</dc:creator>
  <cp:lastModifiedBy>Giles, Maura</cp:lastModifiedBy>
  <cp:revision>298</cp:revision>
  <cp:lastPrinted>2019-06-06T14:26:11Z</cp:lastPrinted>
  <dcterms:created xsi:type="dcterms:W3CDTF">2019-04-19T18:52:28Z</dcterms:created>
  <dcterms:modified xsi:type="dcterms:W3CDTF">2020-12-03T16:28:39Z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0x010100055300A918CD9047B673ED8376C3705C</vt:lpwstr>
  </property>
  <property fmtid="{D5CDD505-2E9C-101B-9397-08002B2CF9AE}" pid="3" name="_dlc_DocIdItemGuid">
    <vt:lpwstr>da43b29a-4ac3-421b-847f-2614fd09a07c</vt:lpwstr>
  </property>
</Properties>
</file>